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77" r:id="rId3"/>
    <p:sldId id="276" r:id="rId4"/>
    <p:sldId id="278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4741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hyperlink" Target="mailto:info@swelife.se" TargetMode="Externa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2013204"/>
            <a:ext cx="4739639" cy="15468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8167" y="2214783"/>
            <a:ext cx="3834765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med finansiär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00115F-7DA4-5E40-A307-811A63000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23610"/>
            <a:ext cx="8937812" cy="6907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4EC8836-D361-5542-B476-3D0C68FA1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CB53-00C5-7E4B-B189-729FE40A6C4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E8CC838-656F-D94A-ACDE-29E4BDF331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262903"/>
            <a:ext cx="8938800" cy="49899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/>
              <a:t>Klicka här för att ändra format på bakgrundstexten eller välj bland ikonerna nedan om du t ex vill ha en bild, diagram eller annat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6546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74BE06-6939-FF41-AB3F-03A0B38A8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807" y="1279376"/>
            <a:ext cx="4107193" cy="49899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572E20-48C4-114D-828A-1024F6909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8819" y="1279376"/>
            <a:ext cx="4107193" cy="49899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9F490AAE-6DA8-7448-BFE5-7B2AFC1D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10"/>
            <a:ext cx="8937813" cy="55132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1034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0D6BB1DC-7D54-4449-ABC7-D73E1AD89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10"/>
            <a:ext cx="9644743" cy="65813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25787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BCA0D3-E0CB-7848-9200-29AF4D433F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878670" cy="6858000"/>
          </a:xfrm>
          <a:ln>
            <a:noFill/>
          </a:ln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96727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08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F8569E8-A31C-6D4C-BB4C-7F92E694B8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069" y="0"/>
            <a:ext cx="4491038" cy="5688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80265-FADA-4C41-A264-C7EA59982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4520" y="914400"/>
            <a:ext cx="3603625" cy="3603625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sv-SE" dirty="0"/>
              <a:t>Här kan du lägga en kortare text.</a:t>
            </a:r>
          </a:p>
        </p:txBody>
      </p:sp>
    </p:spTree>
    <p:extLst>
      <p:ext uri="{BB962C8B-B14F-4D97-AF65-F5344CB8AC3E}">
        <p14:creationId xmlns:p14="http://schemas.microsoft.com/office/powerpoint/2010/main" val="12926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F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5224838B-53E8-6048-A4D8-6C277388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23610"/>
            <a:ext cx="8937812" cy="6907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35979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BFA7FC8-E09C-104B-ACB0-813594AF02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DCB53-00C5-7E4B-B189-729FE40A6C4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D96F03F-07AD-D24A-8574-8AFABC782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610"/>
            <a:ext cx="9644743" cy="65813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Tack!</a:t>
            </a:r>
          </a:p>
        </p:txBody>
      </p:sp>
      <p:pic>
        <p:nvPicPr>
          <p:cNvPr id="8" name="Bild 7" descr="Användare">
            <a:extLst>
              <a:ext uri="{FF2B5EF4-FFF2-40B4-BE49-F238E27FC236}">
                <a16:creationId xmlns:a16="http://schemas.microsoft.com/office/drawing/2014/main" id="{62BFD168-B1BA-FF46-B635-F85015877E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143000"/>
            <a:ext cx="914400" cy="914400"/>
          </a:xfrm>
          <a:prstGeom prst="rect">
            <a:avLst/>
          </a:prstGeom>
        </p:spPr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3645E530-1E7D-D24C-8832-ABAEBCD85F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5800" y="1270000"/>
            <a:ext cx="3556000" cy="2057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Här skriver du ditt namn, telefon, epost, sociala medier </a:t>
            </a:r>
            <a:r>
              <a:rPr lang="sv-SE" dirty="0" err="1"/>
              <a:t>etc</a:t>
            </a:r>
            <a:endParaRPr lang="sv-SE" dirty="0"/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22BDA446-279E-D844-9493-1B4702EA42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5800" y="1270000"/>
            <a:ext cx="2070100" cy="20574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20" name="Bild 19" descr="Kuvert">
            <a:extLst>
              <a:ext uri="{FF2B5EF4-FFF2-40B4-BE49-F238E27FC236}">
                <a16:creationId xmlns:a16="http://schemas.microsoft.com/office/drawing/2014/main" id="{F54201C5-A07F-B448-9FB6-2CBA1E15FF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3886201"/>
            <a:ext cx="914400" cy="914400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2CB705EE-B410-E34C-8E01-D9FA611CACC8}"/>
              </a:ext>
            </a:extLst>
          </p:cNvPr>
          <p:cNvSpPr txBox="1"/>
          <p:nvPr userDrawn="1"/>
        </p:nvSpPr>
        <p:spPr>
          <a:xfrm>
            <a:off x="1955800" y="3961538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ysClr val="windowText" lastClr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info@swelife.se</a:t>
            </a:r>
            <a:endParaRPr lang="sv-SE" dirty="0">
              <a:solidFill>
                <a:sysClr val="windowText" lastClr="000000"/>
              </a:solidFill>
            </a:endParaRPr>
          </a:p>
          <a:p>
            <a:r>
              <a:rPr lang="sv-SE" dirty="0" err="1">
                <a:solidFill>
                  <a:sysClr val="windowText" lastClr="000000"/>
                </a:solidFill>
              </a:rPr>
              <a:t>swelife.se</a:t>
            </a:r>
            <a:br>
              <a:rPr lang="sv-SE" dirty="0">
                <a:solidFill>
                  <a:sysClr val="windowText" lastClr="000000"/>
                </a:solidFill>
              </a:rPr>
            </a:br>
            <a:endParaRPr lang="sv-SE" dirty="0">
              <a:solidFill>
                <a:sysClr val="windowText" lastClr="000000"/>
              </a:solidFill>
            </a:endParaRPr>
          </a:p>
          <a:p>
            <a:r>
              <a:rPr lang="sv-SE" dirty="0">
                <a:solidFill>
                  <a:sysClr val="windowText" lastClr="000000"/>
                </a:solidFill>
              </a:rPr>
              <a:t>LinkedIn: /</a:t>
            </a:r>
            <a:r>
              <a:rPr lang="sv-SE" dirty="0" err="1">
                <a:solidFill>
                  <a:sysClr val="windowText" lastClr="000000"/>
                </a:solidFill>
              </a:rPr>
              <a:t>swelife</a:t>
            </a:r>
            <a:endParaRPr lang="sv-SE" dirty="0">
              <a:solidFill>
                <a:sysClr val="windowText" lastClr="000000"/>
              </a:solidFill>
            </a:endParaRPr>
          </a:p>
          <a:p>
            <a:r>
              <a:rPr lang="sv-SE" dirty="0">
                <a:solidFill>
                  <a:sysClr val="windowText" lastClr="000000"/>
                </a:solidFill>
              </a:rPr>
              <a:t>Twitter: @</a:t>
            </a:r>
            <a:r>
              <a:rPr lang="sv-SE" dirty="0" err="1">
                <a:solidFill>
                  <a:sysClr val="windowText" lastClr="000000"/>
                </a:solidFill>
              </a:rPr>
              <a:t>swelife</a:t>
            </a:r>
            <a:endParaRPr lang="sv-SE" dirty="0">
              <a:solidFill>
                <a:sysClr val="windowText" lastClr="000000"/>
              </a:solidFill>
            </a:endParaRPr>
          </a:p>
          <a:p>
            <a:r>
              <a:rPr lang="sv-SE" dirty="0">
                <a:solidFill>
                  <a:sysClr val="windowText" lastClr="000000"/>
                </a:solidFill>
              </a:rPr>
              <a:t>Facebook: /</a:t>
            </a:r>
            <a:r>
              <a:rPr lang="sv-SE" dirty="0" err="1">
                <a:solidFill>
                  <a:sysClr val="windowText" lastClr="000000"/>
                </a:solidFill>
              </a:rPr>
              <a:t>swelifesweden</a:t>
            </a:r>
            <a:endParaRPr lang="sv-SE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520952"/>
            <a:ext cx="12192000" cy="4701540"/>
          </a:xfrm>
          <a:custGeom>
            <a:avLst/>
            <a:gdLst/>
            <a:ahLst/>
            <a:cxnLst/>
            <a:rect l="l" t="t" r="r" b="b"/>
            <a:pathLst>
              <a:path w="12192000" h="4701540">
                <a:moveTo>
                  <a:pt x="12192000" y="0"/>
                </a:moveTo>
                <a:lnTo>
                  <a:pt x="0" y="0"/>
                </a:lnTo>
                <a:lnTo>
                  <a:pt x="0" y="4701540"/>
                </a:lnTo>
                <a:lnTo>
                  <a:pt x="12192000" y="470154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410325"/>
            <a:ext cx="2628900" cy="278765"/>
          </a:xfrm>
          <a:custGeom>
            <a:avLst/>
            <a:gdLst/>
            <a:ahLst/>
            <a:cxnLst/>
            <a:rect l="l" t="t" r="r" b="b"/>
            <a:pathLst>
              <a:path w="2628900" h="278765">
                <a:moveTo>
                  <a:pt x="2525172" y="278509"/>
                </a:moveTo>
                <a:lnTo>
                  <a:pt x="0" y="278509"/>
                </a:lnTo>
                <a:lnTo>
                  <a:pt x="0" y="0"/>
                </a:lnTo>
                <a:lnTo>
                  <a:pt x="2628409" y="0"/>
                </a:lnTo>
                <a:lnTo>
                  <a:pt x="2628409" y="177194"/>
                </a:lnTo>
                <a:lnTo>
                  <a:pt x="2525172" y="278509"/>
                </a:lnTo>
                <a:close/>
              </a:path>
            </a:pathLst>
          </a:custGeom>
          <a:solidFill>
            <a:srgbClr val="068F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678" y="6498924"/>
            <a:ext cx="1788540" cy="1091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sng">
                <a:solidFill>
                  <a:srgbClr val="0079B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31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sng">
                <a:solidFill>
                  <a:srgbClr val="0079B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 u="sng">
                <a:solidFill>
                  <a:srgbClr val="0079B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473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25F04F-53DD-3845-AD5C-28610A169D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7641771" cy="23066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du presentationens namn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C3D8789-D8DF-A644-97F4-2113BAC527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7641771" cy="168841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kan du beskriva mer, t ex vilket datum presentationen ges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3AFFDB-7707-B349-9E23-9761156E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CB53-00C5-7E4B-B189-729FE40A6C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48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B355C7-EE5E-9744-A99D-9AE45B10F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763" y="295835"/>
            <a:ext cx="9530577" cy="626633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r>
              <a:rPr lang="sv-SE" dirty="0"/>
              <a:t>En mall för en riktigt maffig rubrik eller mellansida. Kanske något du vill trycka på lite extra.</a:t>
            </a:r>
          </a:p>
        </p:txBody>
      </p:sp>
    </p:spTree>
    <p:extLst>
      <p:ext uri="{BB962C8B-B14F-4D97-AF65-F5344CB8AC3E}">
        <p14:creationId xmlns:p14="http://schemas.microsoft.com/office/powerpoint/2010/main" val="197337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rö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B355C7-EE5E-9744-A99D-9AE45B10F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763" y="295835"/>
            <a:ext cx="9530577" cy="626633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mellansida</a:t>
            </a:r>
          </a:p>
        </p:txBody>
      </p:sp>
    </p:spTree>
    <p:extLst>
      <p:ext uri="{BB962C8B-B14F-4D97-AF65-F5344CB8AC3E}">
        <p14:creationId xmlns:p14="http://schemas.microsoft.com/office/powerpoint/2010/main" val="241969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17346A-A91A-EB45-AC6D-623BF55599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262903"/>
            <a:ext cx="8937812" cy="49899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/>
              <a:t>Klicka här för att ändra format på bakgrundstexten eller välj bland ikonerna nedan om du t ex vill ha en bild, diagram eller annat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2BC752C-AB7A-0E4B-B3FE-6DFDA87B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23610"/>
            <a:ext cx="8937812" cy="6907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1982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520952"/>
            <a:ext cx="12192000" cy="4701540"/>
          </a:xfrm>
          <a:custGeom>
            <a:avLst/>
            <a:gdLst/>
            <a:ahLst/>
            <a:cxnLst/>
            <a:rect l="l" t="t" r="r" b="b"/>
            <a:pathLst>
              <a:path w="12192000" h="4701540">
                <a:moveTo>
                  <a:pt x="12192000" y="0"/>
                </a:moveTo>
                <a:lnTo>
                  <a:pt x="0" y="0"/>
                </a:lnTo>
                <a:lnTo>
                  <a:pt x="0" y="4701540"/>
                </a:lnTo>
                <a:lnTo>
                  <a:pt x="12192000" y="470154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835" y="261744"/>
            <a:ext cx="11628328" cy="976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 u="sng">
                <a:solidFill>
                  <a:srgbClr val="0079B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2625" y="1673988"/>
            <a:ext cx="10258425" cy="4288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31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420EC52-43F6-4E43-A0D6-E48BC899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10"/>
            <a:ext cx="9644743" cy="658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AC23FB6-0B2B-7B42-BB56-3E6FD9B44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77571"/>
            <a:ext cx="9644743" cy="499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2D2E23-EA04-7B4E-B171-A0590CEB7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36065"/>
            <a:ext cx="500743" cy="421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27DCB53-00C5-7E4B-B189-729FE40A6C4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27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innova.se/e/forberedelseprojekt/forberedelseprojekt-nasta-generation-2022-01693/" TargetMode="Externa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3608AE-0631-385B-8ED8-AEB681DE9E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v-SE" sz="4000" dirty="0"/>
              <a:t>Framtidens </a:t>
            </a:r>
            <a:r>
              <a:rPr lang="sv-SE" sz="4000" dirty="0" err="1"/>
              <a:t>SIP:ar</a:t>
            </a:r>
            <a:r>
              <a:rPr lang="sv-SE" sz="4000" dirty="0"/>
              <a:t> – vad är detta och vikten av bred samverkan mellan lärosäten och det omgivande samhället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E385326-A7A4-6810-6261-C0E1B2907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Peter Nordström</a:t>
            </a:r>
          </a:p>
          <a:p>
            <a:r>
              <a:rPr lang="sv-SE" dirty="0"/>
              <a:t>Programchef </a:t>
            </a:r>
            <a:r>
              <a:rPr lang="sv-SE" dirty="0" err="1"/>
              <a:t>Swelife</a:t>
            </a:r>
            <a:endParaRPr lang="sv-SE" dirty="0"/>
          </a:p>
          <a:p>
            <a:r>
              <a:rPr lang="sv-SE" dirty="0"/>
              <a:t>2022-10-24</a:t>
            </a:r>
          </a:p>
        </p:txBody>
      </p:sp>
    </p:spTree>
    <p:extLst>
      <p:ext uri="{BB962C8B-B14F-4D97-AF65-F5344CB8AC3E}">
        <p14:creationId xmlns:p14="http://schemas.microsoft.com/office/powerpoint/2010/main" val="466562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950" y="2126284"/>
            <a:ext cx="468122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45" dirty="0">
                <a:solidFill>
                  <a:srgbClr val="0F3951"/>
                </a:solidFill>
                <a:latin typeface="Arial"/>
                <a:cs typeface="Arial"/>
              </a:rPr>
              <a:t>Ett</a:t>
            </a:r>
            <a:r>
              <a:rPr sz="3000" spc="-15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0F3951"/>
                </a:solidFill>
                <a:latin typeface="Arial"/>
                <a:cs typeface="Arial"/>
              </a:rPr>
              <a:t>missionsorienterat </a:t>
            </a:r>
            <a:r>
              <a:rPr sz="3000" spc="-70" dirty="0">
                <a:solidFill>
                  <a:srgbClr val="0F3951"/>
                </a:solidFill>
                <a:latin typeface="Arial"/>
                <a:cs typeface="Arial"/>
              </a:rPr>
              <a:t>arbetssätt</a:t>
            </a:r>
            <a:r>
              <a:rPr sz="3000" spc="-13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65" dirty="0">
                <a:solidFill>
                  <a:srgbClr val="0F3951"/>
                </a:solidFill>
                <a:latin typeface="Arial"/>
                <a:cs typeface="Arial"/>
              </a:rPr>
              <a:t>innebär</a:t>
            </a:r>
            <a:r>
              <a:rPr sz="3000" spc="-18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45" dirty="0">
                <a:solidFill>
                  <a:srgbClr val="0F3951"/>
                </a:solidFill>
                <a:latin typeface="Arial"/>
                <a:cs typeface="Arial"/>
              </a:rPr>
              <a:t>att</a:t>
            </a:r>
            <a:r>
              <a:rPr sz="3000" spc="-135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F3951"/>
                </a:solidFill>
                <a:latin typeface="Arial"/>
                <a:cs typeface="Arial"/>
              </a:rPr>
              <a:t>aktörer </a:t>
            </a:r>
            <a:r>
              <a:rPr sz="3000" spc="-60" dirty="0">
                <a:solidFill>
                  <a:srgbClr val="0F3951"/>
                </a:solidFill>
                <a:latin typeface="Arial"/>
                <a:cs typeface="Arial"/>
              </a:rPr>
              <a:t>från</a:t>
            </a:r>
            <a:r>
              <a:rPr sz="3000" spc="-14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60" dirty="0">
                <a:solidFill>
                  <a:srgbClr val="0F3951"/>
                </a:solidFill>
                <a:latin typeface="Arial"/>
                <a:cs typeface="Arial"/>
              </a:rPr>
              <a:t>olika</a:t>
            </a:r>
            <a:r>
              <a:rPr sz="3000" spc="-165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70" dirty="0">
                <a:solidFill>
                  <a:srgbClr val="0F3951"/>
                </a:solidFill>
                <a:latin typeface="Arial"/>
                <a:cs typeface="Arial"/>
              </a:rPr>
              <a:t>sektorer,</a:t>
            </a:r>
            <a:r>
              <a:rPr sz="3000" spc="-12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80" dirty="0">
                <a:solidFill>
                  <a:srgbClr val="0F3951"/>
                </a:solidFill>
                <a:latin typeface="Arial"/>
                <a:cs typeface="Arial"/>
              </a:rPr>
              <a:t>branscher </a:t>
            </a:r>
            <a:r>
              <a:rPr sz="3000" spc="-50" dirty="0">
                <a:solidFill>
                  <a:srgbClr val="0F3951"/>
                </a:solidFill>
                <a:latin typeface="Arial"/>
                <a:cs typeface="Arial"/>
              </a:rPr>
              <a:t>och</a:t>
            </a:r>
            <a:r>
              <a:rPr sz="3000" spc="-114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75" dirty="0">
                <a:solidFill>
                  <a:srgbClr val="0F3951"/>
                </a:solidFill>
                <a:latin typeface="Arial"/>
                <a:cs typeface="Arial"/>
              </a:rPr>
              <a:t>discipliner</a:t>
            </a:r>
            <a:r>
              <a:rPr sz="3000" spc="-14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70" dirty="0">
                <a:solidFill>
                  <a:srgbClr val="0F3951"/>
                </a:solidFill>
                <a:latin typeface="Arial"/>
                <a:cs typeface="Arial"/>
              </a:rPr>
              <a:t>samlas</a:t>
            </a:r>
            <a:r>
              <a:rPr sz="3000" spc="-12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F3951"/>
                </a:solidFill>
                <a:latin typeface="Arial"/>
                <a:cs typeface="Arial"/>
              </a:rPr>
              <a:t>kring </a:t>
            </a:r>
            <a:r>
              <a:rPr sz="3000" spc="-45" dirty="0">
                <a:solidFill>
                  <a:srgbClr val="0F3951"/>
                </a:solidFill>
                <a:latin typeface="Arial"/>
                <a:cs typeface="Arial"/>
              </a:rPr>
              <a:t>ett</a:t>
            </a:r>
            <a:r>
              <a:rPr sz="3000" spc="-12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65" dirty="0">
                <a:solidFill>
                  <a:srgbClr val="0F3951"/>
                </a:solidFill>
                <a:latin typeface="Arial"/>
                <a:cs typeface="Arial"/>
              </a:rPr>
              <a:t>djärvt,</a:t>
            </a:r>
            <a:r>
              <a:rPr sz="3000" spc="-13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75" dirty="0">
                <a:solidFill>
                  <a:srgbClr val="0F3951"/>
                </a:solidFill>
                <a:latin typeface="Arial"/>
                <a:cs typeface="Arial"/>
              </a:rPr>
              <a:t>inspirerande</a:t>
            </a:r>
            <a:r>
              <a:rPr sz="3000" spc="-155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F3951"/>
                </a:solidFill>
                <a:latin typeface="Arial"/>
                <a:cs typeface="Arial"/>
              </a:rPr>
              <a:t>och </a:t>
            </a:r>
            <a:r>
              <a:rPr sz="3000" spc="-65" dirty="0">
                <a:solidFill>
                  <a:srgbClr val="0F3951"/>
                </a:solidFill>
                <a:latin typeface="Arial"/>
                <a:cs typeface="Arial"/>
              </a:rPr>
              <a:t>mätbart</a:t>
            </a:r>
            <a:r>
              <a:rPr sz="3000" spc="-145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45" dirty="0">
                <a:solidFill>
                  <a:srgbClr val="0F3951"/>
                </a:solidFill>
                <a:latin typeface="Arial"/>
                <a:cs typeface="Arial"/>
              </a:rPr>
              <a:t>mål</a:t>
            </a:r>
            <a:r>
              <a:rPr sz="3000" spc="-16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50" dirty="0">
                <a:solidFill>
                  <a:srgbClr val="0F3951"/>
                </a:solidFill>
                <a:latin typeface="Arial"/>
                <a:cs typeface="Arial"/>
              </a:rPr>
              <a:t>som</a:t>
            </a:r>
            <a:r>
              <a:rPr sz="3000" spc="-16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45" dirty="0">
                <a:solidFill>
                  <a:srgbClr val="0F3951"/>
                </a:solidFill>
                <a:latin typeface="Arial"/>
                <a:cs typeface="Arial"/>
              </a:rPr>
              <a:t>ska</a:t>
            </a:r>
            <a:r>
              <a:rPr sz="3000" spc="-145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75" dirty="0">
                <a:solidFill>
                  <a:srgbClr val="0F3951"/>
                </a:solidFill>
                <a:latin typeface="Arial"/>
                <a:cs typeface="Arial"/>
              </a:rPr>
              <a:t>uppnås </a:t>
            </a:r>
            <a:r>
              <a:rPr sz="3000" spc="-60" dirty="0">
                <a:solidFill>
                  <a:srgbClr val="0F3951"/>
                </a:solidFill>
                <a:latin typeface="Arial"/>
                <a:cs typeface="Arial"/>
              </a:rPr>
              <a:t>inom</a:t>
            </a:r>
            <a:r>
              <a:rPr sz="3000" spc="-16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0F3951"/>
                </a:solidFill>
                <a:latin typeface="Arial"/>
                <a:cs typeface="Arial"/>
              </a:rPr>
              <a:t>en</a:t>
            </a:r>
            <a:r>
              <a:rPr sz="3000" spc="-145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60" dirty="0">
                <a:solidFill>
                  <a:srgbClr val="0F3951"/>
                </a:solidFill>
                <a:latin typeface="Arial"/>
                <a:cs typeface="Arial"/>
              </a:rPr>
              <a:t>viss</a:t>
            </a:r>
            <a:r>
              <a:rPr sz="3000" spc="-140" dirty="0">
                <a:solidFill>
                  <a:srgbClr val="0F395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F3951"/>
                </a:solidFill>
                <a:latin typeface="Arial"/>
                <a:cs typeface="Arial"/>
              </a:rPr>
              <a:t>tidsperiod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7338" y="791703"/>
            <a:ext cx="3623092" cy="542882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7990" rIns="0" bIns="0" rtlCol="0">
            <a:spAutoFit/>
          </a:bodyPr>
          <a:lstStyle/>
          <a:p>
            <a:pPr marL="346710">
              <a:lnSpc>
                <a:spcPct val="100000"/>
              </a:lnSpc>
              <a:spcBef>
                <a:spcPts val="95"/>
              </a:spcBef>
            </a:pPr>
            <a:r>
              <a:rPr sz="4250" u="none" spc="-75" dirty="0">
                <a:solidFill>
                  <a:srgbClr val="000000"/>
                </a:solidFill>
              </a:rPr>
              <a:t>Missions</a:t>
            </a:r>
            <a:endParaRPr sz="42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4621" y="2982061"/>
            <a:ext cx="5170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u="none" dirty="0">
                <a:solidFill>
                  <a:srgbClr val="FFFFFF"/>
                </a:solidFill>
              </a:rPr>
              <a:t>Vad</a:t>
            </a:r>
            <a:r>
              <a:rPr sz="5400" u="none" spc="-165" dirty="0">
                <a:solidFill>
                  <a:srgbClr val="FFFFFF"/>
                </a:solidFill>
              </a:rPr>
              <a:t> </a:t>
            </a:r>
            <a:r>
              <a:rPr sz="5400" u="none" dirty="0">
                <a:solidFill>
                  <a:srgbClr val="FFFFFF"/>
                </a:solidFill>
              </a:rPr>
              <a:t>händer</a:t>
            </a:r>
            <a:r>
              <a:rPr sz="5400" u="none" spc="-155" dirty="0">
                <a:solidFill>
                  <a:srgbClr val="FFFFFF"/>
                </a:solidFill>
              </a:rPr>
              <a:t> </a:t>
            </a:r>
            <a:r>
              <a:rPr sz="5400" u="none" spc="-25" dirty="0">
                <a:solidFill>
                  <a:srgbClr val="FFFFFF"/>
                </a:solidFill>
              </a:rPr>
              <a:t>nu?</a:t>
            </a:r>
            <a:endParaRPr sz="5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5840" y="3982211"/>
              <a:ext cx="3566159" cy="28757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46919" y="6007608"/>
              <a:ext cx="1697734" cy="36271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3795" y="2501310"/>
            <a:ext cx="6542405" cy="1362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80"/>
              </a:lnSpc>
              <a:spcBef>
                <a:spcPts val="100"/>
              </a:spcBef>
            </a:pPr>
            <a:r>
              <a:rPr sz="6000" i="1" u="none" dirty="0">
                <a:solidFill>
                  <a:srgbClr val="FFFFFF"/>
                </a:solidFill>
                <a:latin typeface="Arial-BoldItalicMT"/>
                <a:cs typeface="Arial-BoldItalicMT"/>
              </a:rPr>
              <a:t>Impact</a:t>
            </a:r>
            <a:r>
              <a:rPr sz="6000" i="1" u="none" spc="-25" dirty="0">
                <a:solidFill>
                  <a:srgbClr val="FFFFFF"/>
                </a:solidFill>
                <a:latin typeface="Arial-BoldItalicMT"/>
                <a:cs typeface="Arial-BoldItalicMT"/>
              </a:rPr>
              <a:t> </a:t>
            </a:r>
            <a:r>
              <a:rPr sz="6000" u="none" spc="-10" dirty="0">
                <a:solidFill>
                  <a:srgbClr val="FFFFFF"/>
                </a:solidFill>
              </a:rPr>
              <a:t>Innovation</a:t>
            </a:r>
            <a:endParaRPr sz="6000">
              <a:latin typeface="Arial-BoldItalicMT"/>
              <a:cs typeface="Arial-BoldItalicMT"/>
            </a:endParaRPr>
          </a:p>
          <a:p>
            <a:pPr marL="77470">
              <a:lnSpc>
                <a:spcPts val="3340"/>
              </a:lnSpc>
            </a:pPr>
            <a:r>
              <a:rPr sz="2800" u="none" spc="-25" dirty="0">
                <a:solidFill>
                  <a:srgbClr val="14CDB1"/>
                </a:solidFill>
              </a:rPr>
              <a:t>Utlysning</a:t>
            </a:r>
            <a:r>
              <a:rPr sz="2800" u="none" spc="-135" dirty="0">
                <a:solidFill>
                  <a:srgbClr val="14CDB1"/>
                </a:solidFill>
              </a:rPr>
              <a:t> </a:t>
            </a:r>
            <a:r>
              <a:rPr sz="2800" u="none" spc="-10" dirty="0">
                <a:solidFill>
                  <a:srgbClr val="14CDB1"/>
                </a:solidFill>
              </a:rPr>
              <a:t>förberedelseprojekt</a:t>
            </a:r>
            <a:endParaRPr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104" y="1610728"/>
            <a:ext cx="6873240" cy="43014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37465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Stärka</a:t>
            </a:r>
            <a:r>
              <a:rPr sz="20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förutsättningarna</a:t>
            </a:r>
            <a:r>
              <a:rPr sz="20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20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uppbyggnad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av</a:t>
            </a:r>
            <a:r>
              <a:rPr sz="20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nya</a:t>
            </a:r>
            <a:r>
              <a:rPr sz="20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aktörsdrivna innovationsprogram.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Finansiering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3158"/>
                </a:solidFill>
                <a:latin typeface="Arial"/>
                <a:cs typeface="Arial"/>
              </a:rPr>
              <a:t>att: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Etablera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samarbeten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inför</a:t>
            </a:r>
            <a:r>
              <a:rPr sz="20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en</a:t>
            </a:r>
            <a:r>
              <a:rPr sz="20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ansökan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om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program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Formulera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målsättningar,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missions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6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100" dirty="0">
                <a:solidFill>
                  <a:srgbClr val="003158"/>
                </a:solidFill>
                <a:latin typeface="Arial"/>
                <a:cs typeface="Arial"/>
              </a:rPr>
              <a:t>Ta</a:t>
            </a:r>
            <a:r>
              <a:rPr sz="20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fram</a:t>
            </a:r>
            <a:r>
              <a:rPr sz="20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analyser</a:t>
            </a:r>
            <a:r>
              <a:rPr sz="20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som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underlag</a:t>
            </a:r>
            <a:r>
              <a:rPr sz="20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till en</a:t>
            </a:r>
            <a:r>
              <a:rPr sz="20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ansökan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om</a:t>
            </a:r>
            <a:r>
              <a:rPr sz="20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program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6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Delta</a:t>
            </a:r>
            <a:r>
              <a:rPr sz="20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mobiliseringsprocess</a:t>
            </a:r>
            <a:r>
              <a:rPr sz="20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endParaRPr sz="2000">
              <a:latin typeface="Arial"/>
              <a:cs typeface="Arial"/>
            </a:endParaRPr>
          </a:p>
          <a:p>
            <a:pPr marL="474345" lvl="1" indent="-229235">
              <a:lnSpc>
                <a:spcPct val="100000"/>
              </a:lnSpc>
              <a:spcBef>
                <a:spcPts val="260"/>
              </a:spcBef>
              <a:buFont typeface="Wingdings"/>
              <a:buChar char=""/>
              <a:tabLst>
                <a:tab pos="474980" algn="l"/>
              </a:tabLst>
            </a:pP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nätverksbyggande</a:t>
            </a:r>
            <a:endParaRPr sz="2000">
              <a:latin typeface="Arial"/>
              <a:cs typeface="Arial"/>
            </a:endParaRPr>
          </a:p>
          <a:p>
            <a:pPr marL="474345" lvl="1" indent="-229235">
              <a:lnSpc>
                <a:spcPct val="100000"/>
              </a:lnSpc>
              <a:spcBef>
                <a:spcPts val="254"/>
              </a:spcBef>
              <a:buFont typeface="Wingdings"/>
              <a:buChar char=""/>
              <a:tabLst>
                <a:tab pos="474980" algn="l"/>
              </a:tabLst>
            </a:pP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lärande</a:t>
            </a:r>
            <a:r>
              <a:rPr sz="20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0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dialoger</a:t>
            </a:r>
            <a:endParaRPr sz="2000">
              <a:latin typeface="Arial"/>
              <a:cs typeface="Arial"/>
            </a:endParaRPr>
          </a:p>
          <a:p>
            <a:pPr marL="474345" marR="675005" lvl="1" indent="-228600">
              <a:lnSpc>
                <a:spcPts val="2160"/>
              </a:lnSpc>
              <a:spcBef>
                <a:spcPts val="535"/>
              </a:spcBef>
              <a:buFont typeface="Wingdings"/>
              <a:buChar char=""/>
              <a:tabLst>
                <a:tab pos="474980" algn="l"/>
              </a:tabLst>
            </a:pP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etablering</a:t>
            </a:r>
            <a:r>
              <a:rPr sz="20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av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nya</a:t>
            </a:r>
            <a:r>
              <a:rPr sz="20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arbetssätt</a:t>
            </a:r>
            <a:r>
              <a:rPr sz="2000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kopplat</a:t>
            </a:r>
            <a:r>
              <a:rPr sz="20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till</a:t>
            </a:r>
            <a:r>
              <a:rPr sz="20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bland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annat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missions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0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systeminnovation.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1680" rIns="0" bIns="0" rtlCol="0">
            <a:spAutoFit/>
          </a:bodyPr>
          <a:lstStyle/>
          <a:p>
            <a:pPr marL="280670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003158"/>
                </a:solidFill>
              </a:rPr>
              <a:t>Vad</a:t>
            </a:r>
            <a:r>
              <a:rPr u="none" spc="-9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vill</a:t>
            </a:r>
            <a:r>
              <a:rPr u="none" spc="-90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vi</a:t>
            </a:r>
            <a:r>
              <a:rPr u="none" spc="-75" dirty="0">
                <a:solidFill>
                  <a:srgbClr val="003158"/>
                </a:solidFill>
              </a:rPr>
              <a:t> </a:t>
            </a:r>
            <a:r>
              <a:rPr u="none" spc="-10" dirty="0">
                <a:solidFill>
                  <a:srgbClr val="003158"/>
                </a:solidFill>
              </a:rPr>
              <a:t>åstadkomma?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4507" y="2289048"/>
            <a:ext cx="4131563" cy="27508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200" rIns="0" bIns="0" rtlCol="0">
            <a:spAutoFit/>
          </a:bodyPr>
          <a:lstStyle/>
          <a:p>
            <a:pPr marL="413384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003158"/>
                </a:solidFill>
              </a:rPr>
              <a:t>Vem</a:t>
            </a:r>
            <a:r>
              <a:rPr u="none" spc="-13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kan</a:t>
            </a:r>
            <a:r>
              <a:rPr u="none" spc="-130" dirty="0">
                <a:solidFill>
                  <a:srgbClr val="003158"/>
                </a:solidFill>
              </a:rPr>
              <a:t> </a:t>
            </a:r>
            <a:r>
              <a:rPr u="none" spc="-20" dirty="0">
                <a:solidFill>
                  <a:srgbClr val="003158"/>
                </a:solidFill>
              </a:rPr>
              <a:t>söka?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865" y="1849733"/>
            <a:ext cx="5842635" cy="28219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Aktörer</a:t>
            </a:r>
            <a:r>
              <a:rPr sz="2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som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vill</a:t>
            </a:r>
            <a:r>
              <a:rPr sz="2400" spc="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utveckla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vara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med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bilda</a:t>
            </a:r>
            <a:r>
              <a:rPr sz="2400" spc="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ett</a:t>
            </a:r>
            <a:r>
              <a:rPr sz="2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framtida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innovationsprogram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3158"/>
              </a:buClr>
              <a:buFont typeface="Arial"/>
              <a:buChar char="•"/>
            </a:pPr>
            <a:endParaRPr sz="3100">
              <a:latin typeface="Arial"/>
              <a:cs typeface="Arial"/>
            </a:endParaRPr>
          </a:p>
          <a:p>
            <a:pPr marL="241300" marR="238125" indent="-228600">
              <a:lnSpc>
                <a:spcPts val="259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Vi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har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inget</a:t>
            </a:r>
            <a:r>
              <a:rPr sz="2400" spc="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krav</a:t>
            </a:r>
            <a:r>
              <a:rPr sz="2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på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antal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parter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men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deltagande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aktörers</a:t>
            </a:r>
            <a:r>
              <a:rPr sz="24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trovärdighet,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förmåga</a:t>
            </a:r>
            <a:r>
              <a:rPr sz="2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plan,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2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mobilisera</a:t>
            </a:r>
            <a:r>
              <a:rPr sz="2400" spc="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och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engagera</a:t>
            </a:r>
            <a:r>
              <a:rPr sz="2400" spc="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relevanta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aktörer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är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en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del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av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bedömningen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13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5064" y="0"/>
            <a:ext cx="1740408" cy="15377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0" y="2348483"/>
            <a:ext cx="5111495" cy="24841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200" rIns="0" bIns="0" rtlCol="0">
            <a:spAutoFit/>
          </a:bodyPr>
          <a:lstStyle/>
          <a:p>
            <a:pPr marL="413384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003158"/>
                </a:solidFill>
              </a:rPr>
              <a:t>Hur</a:t>
            </a:r>
            <a:r>
              <a:rPr u="none" spc="-20" dirty="0">
                <a:solidFill>
                  <a:srgbClr val="003158"/>
                </a:solidFill>
              </a:rPr>
              <a:t> </a:t>
            </a:r>
            <a:r>
              <a:rPr u="none" spc="-10" dirty="0">
                <a:solidFill>
                  <a:srgbClr val="003158"/>
                </a:solidFill>
              </a:rPr>
              <a:t>mycket?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2210" y="1819400"/>
            <a:ext cx="9036050" cy="320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1,5</a:t>
            </a:r>
            <a:r>
              <a:rPr sz="24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miljoner</a:t>
            </a:r>
            <a:r>
              <a:rPr sz="2400" spc="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kr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per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projekt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3158"/>
              </a:buClr>
              <a:buFont typeface="Arial"/>
              <a:buChar char="•"/>
            </a:pPr>
            <a:endParaRPr sz="285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Inget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krav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på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medfinansiering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3158"/>
              </a:buClr>
              <a:buFont typeface="Arial"/>
              <a:buChar char="•"/>
            </a:pPr>
            <a:endParaRPr sz="3150">
              <a:latin typeface="Arial"/>
              <a:cs typeface="Arial"/>
            </a:endParaRPr>
          </a:p>
          <a:p>
            <a:pPr marL="241300" marR="5080" indent="-228600">
              <a:lnSpc>
                <a:spcPts val="259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Projektparter</a:t>
            </a:r>
            <a:r>
              <a:rPr sz="24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kan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erhålla</a:t>
            </a:r>
            <a:r>
              <a:rPr sz="2400" spc="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bidrag</a:t>
            </a:r>
            <a:r>
              <a:rPr sz="2400" spc="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upp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till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den</a:t>
            </a:r>
            <a:r>
              <a:rPr sz="2400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nivå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stadsstödsregler medger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3158"/>
              </a:buClr>
              <a:buFont typeface="Arial"/>
              <a:buChar char="•"/>
            </a:pPr>
            <a:endParaRPr sz="3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Det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går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också att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söka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stöd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av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mindre betydelse (de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minimis)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1894" y="370213"/>
            <a:ext cx="728090" cy="8427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0952"/>
            <a:ext cx="12192000" cy="4701540"/>
          </a:xfrm>
          <a:custGeom>
            <a:avLst/>
            <a:gdLst/>
            <a:ahLst/>
            <a:cxnLst/>
            <a:rect l="l" t="t" r="r" b="b"/>
            <a:pathLst>
              <a:path w="12192000" h="4701540">
                <a:moveTo>
                  <a:pt x="12192000" y="0"/>
                </a:moveTo>
                <a:lnTo>
                  <a:pt x="0" y="0"/>
                </a:lnTo>
                <a:lnTo>
                  <a:pt x="0" y="4701540"/>
                </a:lnTo>
                <a:lnTo>
                  <a:pt x="12192000" y="470154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8715" y="3448815"/>
            <a:ext cx="5908675" cy="934719"/>
          </a:xfrm>
          <a:custGeom>
            <a:avLst/>
            <a:gdLst/>
            <a:ahLst/>
            <a:cxnLst/>
            <a:rect l="l" t="t" r="r" b="b"/>
            <a:pathLst>
              <a:path w="5908675" h="934720">
                <a:moveTo>
                  <a:pt x="5441442" y="0"/>
                </a:moveTo>
                <a:lnTo>
                  <a:pt x="467106" y="0"/>
                </a:lnTo>
                <a:lnTo>
                  <a:pt x="419347" y="2411"/>
                </a:lnTo>
                <a:lnTo>
                  <a:pt x="372967" y="9489"/>
                </a:lnTo>
                <a:lnTo>
                  <a:pt x="328203" y="21000"/>
                </a:lnTo>
                <a:lnTo>
                  <a:pt x="285287" y="36707"/>
                </a:lnTo>
                <a:lnTo>
                  <a:pt x="244455" y="56377"/>
                </a:lnTo>
                <a:lnTo>
                  <a:pt x="205942" y="79774"/>
                </a:lnTo>
                <a:lnTo>
                  <a:pt x="169983" y="106664"/>
                </a:lnTo>
                <a:lnTo>
                  <a:pt x="136812" y="136812"/>
                </a:lnTo>
                <a:lnTo>
                  <a:pt x="106664" y="169983"/>
                </a:lnTo>
                <a:lnTo>
                  <a:pt x="79774" y="205942"/>
                </a:lnTo>
                <a:lnTo>
                  <a:pt x="56377" y="244455"/>
                </a:lnTo>
                <a:lnTo>
                  <a:pt x="36707" y="285287"/>
                </a:lnTo>
                <a:lnTo>
                  <a:pt x="21000" y="328203"/>
                </a:lnTo>
                <a:lnTo>
                  <a:pt x="9489" y="372967"/>
                </a:lnTo>
                <a:lnTo>
                  <a:pt x="2411" y="419347"/>
                </a:lnTo>
                <a:lnTo>
                  <a:pt x="0" y="467093"/>
                </a:lnTo>
                <a:lnTo>
                  <a:pt x="2411" y="514854"/>
                </a:lnTo>
                <a:lnTo>
                  <a:pt x="9489" y="561235"/>
                </a:lnTo>
                <a:lnTo>
                  <a:pt x="21000" y="606002"/>
                </a:lnTo>
                <a:lnTo>
                  <a:pt x="36707" y="648919"/>
                </a:lnTo>
                <a:lnTo>
                  <a:pt x="56377" y="689752"/>
                </a:lnTo>
                <a:lnTo>
                  <a:pt x="79774" y="728266"/>
                </a:lnTo>
                <a:lnTo>
                  <a:pt x="106664" y="764226"/>
                </a:lnTo>
                <a:lnTo>
                  <a:pt x="136812" y="797398"/>
                </a:lnTo>
                <a:lnTo>
                  <a:pt x="169983" y="827546"/>
                </a:lnTo>
                <a:lnTo>
                  <a:pt x="205942" y="854436"/>
                </a:lnTo>
                <a:lnTo>
                  <a:pt x="244455" y="877834"/>
                </a:lnTo>
                <a:lnTo>
                  <a:pt x="285287" y="897504"/>
                </a:lnTo>
                <a:lnTo>
                  <a:pt x="328203" y="913211"/>
                </a:lnTo>
                <a:lnTo>
                  <a:pt x="372967" y="924722"/>
                </a:lnTo>
                <a:lnTo>
                  <a:pt x="419347" y="931800"/>
                </a:lnTo>
                <a:lnTo>
                  <a:pt x="467106" y="934212"/>
                </a:lnTo>
                <a:lnTo>
                  <a:pt x="5441442" y="934212"/>
                </a:lnTo>
                <a:lnTo>
                  <a:pt x="5489200" y="931800"/>
                </a:lnTo>
                <a:lnTo>
                  <a:pt x="5535580" y="924722"/>
                </a:lnTo>
                <a:lnTo>
                  <a:pt x="5580344" y="913211"/>
                </a:lnTo>
                <a:lnTo>
                  <a:pt x="5623260" y="897504"/>
                </a:lnTo>
                <a:lnTo>
                  <a:pt x="5664092" y="877834"/>
                </a:lnTo>
                <a:lnTo>
                  <a:pt x="5702605" y="854437"/>
                </a:lnTo>
                <a:lnTo>
                  <a:pt x="5738564" y="827547"/>
                </a:lnTo>
                <a:lnTo>
                  <a:pt x="5771735" y="797399"/>
                </a:lnTo>
                <a:lnTo>
                  <a:pt x="5801883" y="764228"/>
                </a:lnTo>
                <a:lnTo>
                  <a:pt x="5828773" y="728269"/>
                </a:lnTo>
                <a:lnTo>
                  <a:pt x="5852170" y="689756"/>
                </a:lnTo>
                <a:lnTo>
                  <a:pt x="5871840" y="648924"/>
                </a:lnTo>
                <a:lnTo>
                  <a:pt x="5887547" y="606008"/>
                </a:lnTo>
                <a:lnTo>
                  <a:pt x="5899058" y="561244"/>
                </a:lnTo>
                <a:lnTo>
                  <a:pt x="5906136" y="514864"/>
                </a:lnTo>
                <a:lnTo>
                  <a:pt x="5908560" y="467106"/>
                </a:lnTo>
                <a:lnTo>
                  <a:pt x="5906149" y="419347"/>
                </a:lnTo>
                <a:lnTo>
                  <a:pt x="5899070" y="372967"/>
                </a:lnTo>
                <a:lnTo>
                  <a:pt x="5887560" y="328203"/>
                </a:lnTo>
                <a:lnTo>
                  <a:pt x="5871852" y="285287"/>
                </a:lnTo>
                <a:lnTo>
                  <a:pt x="5852183" y="244455"/>
                </a:lnTo>
                <a:lnTo>
                  <a:pt x="5828785" y="205942"/>
                </a:lnTo>
                <a:lnTo>
                  <a:pt x="5801895" y="169983"/>
                </a:lnTo>
                <a:lnTo>
                  <a:pt x="5771746" y="136812"/>
                </a:lnTo>
                <a:lnTo>
                  <a:pt x="5738575" y="106664"/>
                </a:lnTo>
                <a:lnTo>
                  <a:pt x="5702614" y="79774"/>
                </a:lnTo>
                <a:lnTo>
                  <a:pt x="5664100" y="56377"/>
                </a:lnTo>
                <a:lnTo>
                  <a:pt x="5623267" y="36707"/>
                </a:lnTo>
                <a:lnTo>
                  <a:pt x="5580350" y="21000"/>
                </a:lnTo>
                <a:lnTo>
                  <a:pt x="5535584" y="9489"/>
                </a:lnTo>
                <a:lnTo>
                  <a:pt x="5489203" y="2411"/>
                </a:lnTo>
                <a:lnTo>
                  <a:pt x="5441442" y="0"/>
                </a:lnTo>
                <a:close/>
              </a:path>
            </a:pathLst>
          </a:custGeom>
          <a:solidFill>
            <a:srgbClr val="61C2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4047" y="3496058"/>
            <a:ext cx="3999229" cy="832485"/>
          </a:xfrm>
          <a:custGeom>
            <a:avLst/>
            <a:gdLst/>
            <a:ahLst/>
            <a:cxnLst/>
            <a:rect l="l" t="t" r="r" b="b"/>
            <a:pathLst>
              <a:path w="3999229" h="832485">
                <a:moveTo>
                  <a:pt x="3582924" y="0"/>
                </a:moveTo>
                <a:lnTo>
                  <a:pt x="416052" y="0"/>
                </a:lnTo>
                <a:lnTo>
                  <a:pt x="367531" y="2799"/>
                </a:lnTo>
                <a:lnTo>
                  <a:pt x="320654" y="10988"/>
                </a:lnTo>
                <a:lnTo>
                  <a:pt x="275734" y="24255"/>
                </a:lnTo>
                <a:lnTo>
                  <a:pt x="233082" y="42287"/>
                </a:lnTo>
                <a:lnTo>
                  <a:pt x="193010" y="64773"/>
                </a:lnTo>
                <a:lnTo>
                  <a:pt x="155831" y="91401"/>
                </a:lnTo>
                <a:lnTo>
                  <a:pt x="121858" y="121858"/>
                </a:lnTo>
                <a:lnTo>
                  <a:pt x="91401" y="155831"/>
                </a:lnTo>
                <a:lnTo>
                  <a:pt x="64773" y="193010"/>
                </a:lnTo>
                <a:lnTo>
                  <a:pt x="42287" y="233082"/>
                </a:lnTo>
                <a:lnTo>
                  <a:pt x="24255" y="275734"/>
                </a:lnTo>
                <a:lnTo>
                  <a:pt x="10988" y="320654"/>
                </a:lnTo>
                <a:lnTo>
                  <a:pt x="2799" y="367531"/>
                </a:lnTo>
                <a:lnTo>
                  <a:pt x="0" y="416052"/>
                </a:lnTo>
                <a:lnTo>
                  <a:pt x="2799" y="464572"/>
                </a:lnTo>
                <a:lnTo>
                  <a:pt x="10988" y="511449"/>
                </a:lnTo>
                <a:lnTo>
                  <a:pt x="24255" y="556369"/>
                </a:lnTo>
                <a:lnTo>
                  <a:pt x="42287" y="599021"/>
                </a:lnTo>
                <a:lnTo>
                  <a:pt x="64773" y="639093"/>
                </a:lnTo>
                <a:lnTo>
                  <a:pt x="91401" y="676272"/>
                </a:lnTo>
                <a:lnTo>
                  <a:pt x="121858" y="710245"/>
                </a:lnTo>
                <a:lnTo>
                  <a:pt x="155831" y="740702"/>
                </a:lnTo>
                <a:lnTo>
                  <a:pt x="193010" y="767330"/>
                </a:lnTo>
                <a:lnTo>
                  <a:pt x="233082" y="789816"/>
                </a:lnTo>
                <a:lnTo>
                  <a:pt x="275734" y="807848"/>
                </a:lnTo>
                <a:lnTo>
                  <a:pt x="320654" y="821115"/>
                </a:lnTo>
                <a:lnTo>
                  <a:pt x="367531" y="829304"/>
                </a:lnTo>
                <a:lnTo>
                  <a:pt x="416052" y="832104"/>
                </a:lnTo>
                <a:lnTo>
                  <a:pt x="3582924" y="832104"/>
                </a:lnTo>
                <a:lnTo>
                  <a:pt x="3631444" y="829304"/>
                </a:lnTo>
                <a:lnTo>
                  <a:pt x="3678321" y="821115"/>
                </a:lnTo>
                <a:lnTo>
                  <a:pt x="3723241" y="807848"/>
                </a:lnTo>
                <a:lnTo>
                  <a:pt x="3765893" y="789816"/>
                </a:lnTo>
                <a:lnTo>
                  <a:pt x="3805965" y="767330"/>
                </a:lnTo>
                <a:lnTo>
                  <a:pt x="3843144" y="740702"/>
                </a:lnTo>
                <a:lnTo>
                  <a:pt x="3877117" y="710245"/>
                </a:lnTo>
                <a:lnTo>
                  <a:pt x="3907574" y="676272"/>
                </a:lnTo>
                <a:lnTo>
                  <a:pt x="3934202" y="639093"/>
                </a:lnTo>
                <a:lnTo>
                  <a:pt x="3956688" y="599021"/>
                </a:lnTo>
                <a:lnTo>
                  <a:pt x="3974720" y="556369"/>
                </a:lnTo>
                <a:lnTo>
                  <a:pt x="3987987" y="511449"/>
                </a:lnTo>
                <a:lnTo>
                  <a:pt x="3996176" y="464572"/>
                </a:lnTo>
                <a:lnTo>
                  <a:pt x="3998976" y="416052"/>
                </a:lnTo>
                <a:lnTo>
                  <a:pt x="3996176" y="367531"/>
                </a:lnTo>
                <a:lnTo>
                  <a:pt x="3987987" y="320654"/>
                </a:lnTo>
                <a:lnTo>
                  <a:pt x="3974720" y="275734"/>
                </a:lnTo>
                <a:lnTo>
                  <a:pt x="3956688" y="233082"/>
                </a:lnTo>
                <a:lnTo>
                  <a:pt x="3934202" y="193010"/>
                </a:lnTo>
                <a:lnTo>
                  <a:pt x="3907574" y="155831"/>
                </a:lnTo>
                <a:lnTo>
                  <a:pt x="3877117" y="121858"/>
                </a:lnTo>
                <a:lnTo>
                  <a:pt x="3843144" y="91401"/>
                </a:lnTo>
                <a:lnTo>
                  <a:pt x="3805965" y="64773"/>
                </a:lnTo>
                <a:lnTo>
                  <a:pt x="3765893" y="42287"/>
                </a:lnTo>
                <a:lnTo>
                  <a:pt x="3723241" y="24255"/>
                </a:lnTo>
                <a:lnTo>
                  <a:pt x="3678321" y="10988"/>
                </a:lnTo>
                <a:lnTo>
                  <a:pt x="3631444" y="2799"/>
                </a:lnTo>
                <a:lnTo>
                  <a:pt x="3582924" y="0"/>
                </a:lnTo>
                <a:close/>
              </a:path>
            </a:pathLst>
          </a:custGeom>
          <a:solidFill>
            <a:srgbClr val="068F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17347" y="3497582"/>
            <a:ext cx="11984355" cy="832485"/>
            <a:chOff x="117347" y="3497582"/>
            <a:chExt cx="11984355" cy="832485"/>
          </a:xfrm>
        </p:grpSpPr>
        <p:sp>
          <p:nvSpPr>
            <p:cNvPr id="6" name="object 6"/>
            <p:cNvSpPr/>
            <p:nvPr/>
          </p:nvSpPr>
          <p:spPr>
            <a:xfrm>
              <a:off x="7837931" y="3497582"/>
              <a:ext cx="3717290" cy="832485"/>
            </a:xfrm>
            <a:custGeom>
              <a:avLst/>
              <a:gdLst/>
              <a:ahLst/>
              <a:cxnLst/>
              <a:rect l="l" t="t" r="r" b="b"/>
              <a:pathLst>
                <a:path w="3717290" h="832485">
                  <a:moveTo>
                    <a:pt x="3300984" y="0"/>
                  </a:moveTo>
                  <a:lnTo>
                    <a:pt x="416052" y="0"/>
                  </a:lnTo>
                  <a:lnTo>
                    <a:pt x="367531" y="2799"/>
                  </a:lnTo>
                  <a:lnTo>
                    <a:pt x="320654" y="10988"/>
                  </a:lnTo>
                  <a:lnTo>
                    <a:pt x="275734" y="24255"/>
                  </a:lnTo>
                  <a:lnTo>
                    <a:pt x="233082" y="42287"/>
                  </a:lnTo>
                  <a:lnTo>
                    <a:pt x="193010" y="64773"/>
                  </a:lnTo>
                  <a:lnTo>
                    <a:pt x="155831" y="91401"/>
                  </a:lnTo>
                  <a:lnTo>
                    <a:pt x="121858" y="121858"/>
                  </a:lnTo>
                  <a:lnTo>
                    <a:pt x="91401" y="155831"/>
                  </a:lnTo>
                  <a:lnTo>
                    <a:pt x="64773" y="193010"/>
                  </a:lnTo>
                  <a:lnTo>
                    <a:pt x="42287" y="233082"/>
                  </a:lnTo>
                  <a:lnTo>
                    <a:pt x="24255" y="275734"/>
                  </a:lnTo>
                  <a:lnTo>
                    <a:pt x="10988" y="320654"/>
                  </a:lnTo>
                  <a:lnTo>
                    <a:pt x="2799" y="367531"/>
                  </a:lnTo>
                  <a:lnTo>
                    <a:pt x="0" y="416052"/>
                  </a:lnTo>
                  <a:lnTo>
                    <a:pt x="2799" y="464572"/>
                  </a:lnTo>
                  <a:lnTo>
                    <a:pt x="10988" y="511449"/>
                  </a:lnTo>
                  <a:lnTo>
                    <a:pt x="24255" y="556369"/>
                  </a:lnTo>
                  <a:lnTo>
                    <a:pt x="42287" y="599021"/>
                  </a:lnTo>
                  <a:lnTo>
                    <a:pt x="64773" y="639093"/>
                  </a:lnTo>
                  <a:lnTo>
                    <a:pt x="91401" y="676272"/>
                  </a:lnTo>
                  <a:lnTo>
                    <a:pt x="121858" y="710245"/>
                  </a:lnTo>
                  <a:lnTo>
                    <a:pt x="155831" y="740702"/>
                  </a:lnTo>
                  <a:lnTo>
                    <a:pt x="193010" y="767330"/>
                  </a:lnTo>
                  <a:lnTo>
                    <a:pt x="233082" y="789816"/>
                  </a:lnTo>
                  <a:lnTo>
                    <a:pt x="275734" y="807848"/>
                  </a:lnTo>
                  <a:lnTo>
                    <a:pt x="320654" y="821115"/>
                  </a:lnTo>
                  <a:lnTo>
                    <a:pt x="367531" y="829304"/>
                  </a:lnTo>
                  <a:lnTo>
                    <a:pt x="416052" y="832104"/>
                  </a:lnTo>
                  <a:lnTo>
                    <a:pt x="3300984" y="832104"/>
                  </a:lnTo>
                  <a:lnTo>
                    <a:pt x="3349504" y="829304"/>
                  </a:lnTo>
                  <a:lnTo>
                    <a:pt x="3396381" y="821115"/>
                  </a:lnTo>
                  <a:lnTo>
                    <a:pt x="3441301" y="807848"/>
                  </a:lnTo>
                  <a:lnTo>
                    <a:pt x="3483953" y="789816"/>
                  </a:lnTo>
                  <a:lnTo>
                    <a:pt x="3524025" y="767330"/>
                  </a:lnTo>
                  <a:lnTo>
                    <a:pt x="3561204" y="740702"/>
                  </a:lnTo>
                  <a:lnTo>
                    <a:pt x="3595177" y="710245"/>
                  </a:lnTo>
                  <a:lnTo>
                    <a:pt x="3625634" y="676272"/>
                  </a:lnTo>
                  <a:lnTo>
                    <a:pt x="3652262" y="639093"/>
                  </a:lnTo>
                  <a:lnTo>
                    <a:pt x="3674748" y="599021"/>
                  </a:lnTo>
                  <a:lnTo>
                    <a:pt x="3692780" y="556369"/>
                  </a:lnTo>
                  <a:lnTo>
                    <a:pt x="3706047" y="511449"/>
                  </a:lnTo>
                  <a:lnTo>
                    <a:pt x="3714236" y="464572"/>
                  </a:lnTo>
                  <a:lnTo>
                    <a:pt x="3717036" y="416052"/>
                  </a:lnTo>
                  <a:lnTo>
                    <a:pt x="3714236" y="367531"/>
                  </a:lnTo>
                  <a:lnTo>
                    <a:pt x="3706047" y="320654"/>
                  </a:lnTo>
                  <a:lnTo>
                    <a:pt x="3692780" y="275734"/>
                  </a:lnTo>
                  <a:lnTo>
                    <a:pt x="3674748" y="233082"/>
                  </a:lnTo>
                  <a:lnTo>
                    <a:pt x="3652262" y="193010"/>
                  </a:lnTo>
                  <a:lnTo>
                    <a:pt x="3625634" y="155831"/>
                  </a:lnTo>
                  <a:lnTo>
                    <a:pt x="3595177" y="121858"/>
                  </a:lnTo>
                  <a:lnTo>
                    <a:pt x="3561204" y="91401"/>
                  </a:lnTo>
                  <a:lnTo>
                    <a:pt x="3524025" y="64773"/>
                  </a:lnTo>
                  <a:lnTo>
                    <a:pt x="3483953" y="42287"/>
                  </a:lnTo>
                  <a:lnTo>
                    <a:pt x="3441301" y="24255"/>
                  </a:lnTo>
                  <a:lnTo>
                    <a:pt x="3396381" y="10988"/>
                  </a:lnTo>
                  <a:lnTo>
                    <a:pt x="3349504" y="2799"/>
                  </a:lnTo>
                  <a:lnTo>
                    <a:pt x="3300984" y="0"/>
                  </a:lnTo>
                  <a:close/>
                </a:path>
              </a:pathLst>
            </a:custGeom>
            <a:solidFill>
              <a:srgbClr val="068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397" y="3911441"/>
              <a:ext cx="11870055" cy="12700"/>
            </a:xfrm>
            <a:custGeom>
              <a:avLst/>
              <a:gdLst/>
              <a:ahLst/>
              <a:cxnLst/>
              <a:rect l="l" t="t" r="r" b="b"/>
              <a:pathLst>
                <a:path w="11870055" h="12700">
                  <a:moveTo>
                    <a:pt x="0" y="12280"/>
                  </a:moveTo>
                  <a:lnTo>
                    <a:pt x="11869534" y="0"/>
                  </a:lnTo>
                </a:path>
              </a:pathLst>
            </a:custGeom>
            <a:ln w="38100">
              <a:solidFill>
                <a:srgbClr val="0031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58340" y="3543299"/>
              <a:ext cx="10142855" cy="649605"/>
            </a:xfrm>
            <a:custGeom>
              <a:avLst/>
              <a:gdLst/>
              <a:ahLst/>
              <a:cxnLst/>
              <a:rect l="l" t="t" r="r" b="b"/>
              <a:pathLst>
                <a:path w="10142855" h="649604">
                  <a:moveTo>
                    <a:pt x="647700" y="324612"/>
                  </a:moveTo>
                  <a:lnTo>
                    <a:pt x="644182" y="276656"/>
                  </a:lnTo>
                  <a:lnTo>
                    <a:pt x="633984" y="230873"/>
                  </a:lnTo>
                  <a:lnTo>
                    <a:pt x="617588" y="187769"/>
                  </a:lnTo>
                  <a:lnTo>
                    <a:pt x="595515" y="147866"/>
                  </a:lnTo>
                  <a:lnTo>
                    <a:pt x="568261" y="111645"/>
                  </a:lnTo>
                  <a:lnTo>
                    <a:pt x="536308" y="79629"/>
                  </a:lnTo>
                  <a:lnTo>
                    <a:pt x="500176" y="52298"/>
                  </a:lnTo>
                  <a:lnTo>
                    <a:pt x="460375" y="30175"/>
                  </a:lnTo>
                  <a:lnTo>
                    <a:pt x="417372" y="13754"/>
                  </a:lnTo>
                  <a:lnTo>
                    <a:pt x="371703" y="3530"/>
                  </a:lnTo>
                  <a:lnTo>
                    <a:pt x="323850" y="0"/>
                  </a:lnTo>
                  <a:lnTo>
                    <a:pt x="275983" y="3530"/>
                  </a:lnTo>
                  <a:lnTo>
                    <a:pt x="230314" y="13754"/>
                  </a:lnTo>
                  <a:lnTo>
                    <a:pt x="187312" y="30175"/>
                  </a:lnTo>
                  <a:lnTo>
                    <a:pt x="147510" y="52298"/>
                  </a:lnTo>
                  <a:lnTo>
                    <a:pt x="111379" y="79629"/>
                  </a:lnTo>
                  <a:lnTo>
                    <a:pt x="79425" y="111645"/>
                  </a:lnTo>
                  <a:lnTo>
                    <a:pt x="52171" y="147866"/>
                  </a:lnTo>
                  <a:lnTo>
                    <a:pt x="30099" y="187769"/>
                  </a:lnTo>
                  <a:lnTo>
                    <a:pt x="13703" y="230873"/>
                  </a:lnTo>
                  <a:lnTo>
                    <a:pt x="3505" y="276656"/>
                  </a:lnTo>
                  <a:lnTo>
                    <a:pt x="0" y="324612"/>
                  </a:lnTo>
                  <a:lnTo>
                    <a:pt x="3505" y="372579"/>
                  </a:lnTo>
                  <a:lnTo>
                    <a:pt x="13703" y="418363"/>
                  </a:lnTo>
                  <a:lnTo>
                    <a:pt x="30099" y="461467"/>
                  </a:lnTo>
                  <a:lnTo>
                    <a:pt x="52171" y="501370"/>
                  </a:lnTo>
                  <a:lnTo>
                    <a:pt x="79425" y="537591"/>
                  </a:lnTo>
                  <a:lnTo>
                    <a:pt x="111379" y="569607"/>
                  </a:lnTo>
                  <a:lnTo>
                    <a:pt x="147510" y="596938"/>
                  </a:lnTo>
                  <a:lnTo>
                    <a:pt x="187312" y="619061"/>
                  </a:lnTo>
                  <a:lnTo>
                    <a:pt x="230314" y="635482"/>
                  </a:lnTo>
                  <a:lnTo>
                    <a:pt x="275983" y="645706"/>
                  </a:lnTo>
                  <a:lnTo>
                    <a:pt x="323850" y="649224"/>
                  </a:lnTo>
                  <a:lnTo>
                    <a:pt x="371703" y="645706"/>
                  </a:lnTo>
                  <a:lnTo>
                    <a:pt x="417372" y="635482"/>
                  </a:lnTo>
                  <a:lnTo>
                    <a:pt x="460375" y="619061"/>
                  </a:lnTo>
                  <a:lnTo>
                    <a:pt x="500176" y="596938"/>
                  </a:lnTo>
                  <a:lnTo>
                    <a:pt x="536308" y="569607"/>
                  </a:lnTo>
                  <a:lnTo>
                    <a:pt x="568261" y="537591"/>
                  </a:lnTo>
                  <a:lnTo>
                    <a:pt x="595515" y="501370"/>
                  </a:lnTo>
                  <a:lnTo>
                    <a:pt x="617588" y="461467"/>
                  </a:lnTo>
                  <a:lnTo>
                    <a:pt x="633984" y="418363"/>
                  </a:lnTo>
                  <a:lnTo>
                    <a:pt x="644182" y="372579"/>
                  </a:lnTo>
                  <a:lnTo>
                    <a:pt x="647700" y="324612"/>
                  </a:lnTo>
                  <a:close/>
                </a:path>
                <a:path w="10142855" h="649604">
                  <a:moveTo>
                    <a:pt x="10142842" y="368046"/>
                  </a:moveTo>
                  <a:lnTo>
                    <a:pt x="10028479" y="311023"/>
                  </a:lnTo>
                  <a:lnTo>
                    <a:pt x="10028606" y="425323"/>
                  </a:lnTo>
                  <a:lnTo>
                    <a:pt x="10142842" y="368046"/>
                  </a:lnTo>
                  <a:close/>
                </a:path>
              </a:pathLst>
            </a:custGeom>
            <a:solidFill>
              <a:srgbClr val="0031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96127" y="3670358"/>
            <a:ext cx="364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Höst 2022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97346" y="2719642"/>
            <a:ext cx="895985" cy="6985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70815" marR="5080" indent="-158750">
              <a:lnSpc>
                <a:spcPts val="1510"/>
              </a:lnSpc>
              <a:spcBef>
                <a:spcPts val="295"/>
              </a:spcBef>
            </a:pPr>
            <a:r>
              <a:rPr sz="1400" b="1" spc="-10" dirty="0">
                <a:solidFill>
                  <a:srgbClr val="003158"/>
                </a:solidFill>
                <a:latin typeface="Arial Narrow"/>
                <a:cs typeface="Arial Narrow"/>
              </a:rPr>
              <a:t>Utlysningen stänger</a:t>
            </a:r>
            <a:endParaRPr sz="1400">
              <a:latin typeface="Arial Narrow"/>
              <a:cs typeface="Arial Narrow"/>
            </a:endParaRPr>
          </a:p>
          <a:p>
            <a:pPr marL="43180">
              <a:lnSpc>
                <a:spcPct val="100000"/>
              </a:lnSpc>
              <a:spcBef>
                <a:spcPts val="400"/>
              </a:spcBef>
            </a:pPr>
            <a:r>
              <a:rPr sz="1400" spc="50" dirty="0">
                <a:solidFill>
                  <a:srgbClr val="003158"/>
                </a:solidFill>
                <a:latin typeface="Arial Narrow"/>
                <a:cs typeface="Arial Narrow"/>
              </a:rPr>
              <a:t>30/11</a:t>
            </a:r>
            <a:r>
              <a:rPr sz="1400" spc="60" dirty="0">
                <a:solidFill>
                  <a:srgbClr val="003158"/>
                </a:solidFill>
                <a:latin typeface="Arial Narrow"/>
                <a:cs typeface="Arial Narrow"/>
              </a:rPr>
              <a:t> </a:t>
            </a:r>
            <a:r>
              <a:rPr sz="1400" spc="40" dirty="0">
                <a:solidFill>
                  <a:srgbClr val="003158"/>
                </a:solidFill>
                <a:latin typeface="Arial Narrow"/>
                <a:cs typeface="Arial Narrow"/>
              </a:rPr>
              <a:t>2022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26323" y="3570732"/>
            <a:ext cx="649605" cy="649605"/>
          </a:xfrm>
          <a:custGeom>
            <a:avLst/>
            <a:gdLst/>
            <a:ahLst/>
            <a:cxnLst/>
            <a:rect l="l" t="t" r="r" b="b"/>
            <a:pathLst>
              <a:path w="649604" h="649604">
                <a:moveTo>
                  <a:pt x="324612" y="0"/>
                </a:moveTo>
                <a:lnTo>
                  <a:pt x="276644" y="3519"/>
                </a:lnTo>
                <a:lnTo>
                  <a:pt x="230861" y="13744"/>
                </a:lnTo>
                <a:lnTo>
                  <a:pt x="187765" y="30171"/>
                </a:lnTo>
                <a:lnTo>
                  <a:pt x="147859" y="52298"/>
                </a:lnTo>
                <a:lnTo>
                  <a:pt x="111644" y="79623"/>
                </a:lnTo>
                <a:lnTo>
                  <a:pt x="79623" y="111644"/>
                </a:lnTo>
                <a:lnTo>
                  <a:pt x="52298" y="147859"/>
                </a:lnTo>
                <a:lnTo>
                  <a:pt x="30171" y="187765"/>
                </a:lnTo>
                <a:lnTo>
                  <a:pt x="13744" y="230861"/>
                </a:lnTo>
                <a:lnTo>
                  <a:pt x="3519" y="276644"/>
                </a:lnTo>
                <a:lnTo>
                  <a:pt x="0" y="324611"/>
                </a:lnTo>
                <a:lnTo>
                  <a:pt x="3519" y="372579"/>
                </a:lnTo>
                <a:lnTo>
                  <a:pt x="13744" y="418362"/>
                </a:lnTo>
                <a:lnTo>
                  <a:pt x="30171" y="461458"/>
                </a:lnTo>
                <a:lnTo>
                  <a:pt x="52298" y="501364"/>
                </a:lnTo>
                <a:lnTo>
                  <a:pt x="79623" y="537579"/>
                </a:lnTo>
                <a:lnTo>
                  <a:pt x="111644" y="569600"/>
                </a:lnTo>
                <a:lnTo>
                  <a:pt x="147859" y="596925"/>
                </a:lnTo>
                <a:lnTo>
                  <a:pt x="187765" y="619052"/>
                </a:lnTo>
                <a:lnTo>
                  <a:pt x="230861" y="635479"/>
                </a:lnTo>
                <a:lnTo>
                  <a:pt x="276644" y="645704"/>
                </a:lnTo>
                <a:lnTo>
                  <a:pt x="324612" y="649223"/>
                </a:lnTo>
                <a:lnTo>
                  <a:pt x="372579" y="645704"/>
                </a:lnTo>
                <a:lnTo>
                  <a:pt x="418362" y="635479"/>
                </a:lnTo>
                <a:lnTo>
                  <a:pt x="461458" y="619052"/>
                </a:lnTo>
                <a:lnTo>
                  <a:pt x="501364" y="596925"/>
                </a:lnTo>
                <a:lnTo>
                  <a:pt x="537579" y="569600"/>
                </a:lnTo>
                <a:lnTo>
                  <a:pt x="569600" y="537579"/>
                </a:lnTo>
                <a:lnTo>
                  <a:pt x="596925" y="501364"/>
                </a:lnTo>
                <a:lnTo>
                  <a:pt x="619052" y="461458"/>
                </a:lnTo>
                <a:lnTo>
                  <a:pt x="635479" y="418362"/>
                </a:lnTo>
                <a:lnTo>
                  <a:pt x="645704" y="372579"/>
                </a:lnTo>
                <a:lnTo>
                  <a:pt x="649224" y="324611"/>
                </a:lnTo>
                <a:lnTo>
                  <a:pt x="645704" y="276644"/>
                </a:lnTo>
                <a:lnTo>
                  <a:pt x="635479" y="230861"/>
                </a:lnTo>
                <a:lnTo>
                  <a:pt x="619052" y="187765"/>
                </a:lnTo>
                <a:lnTo>
                  <a:pt x="596925" y="147859"/>
                </a:lnTo>
                <a:lnTo>
                  <a:pt x="569600" y="111644"/>
                </a:lnTo>
                <a:lnTo>
                  <a:pt x="537579" y="79623"/>
                </a:lnTo>
                <a:lnTo>
                  <a:pt x="501364" y="52298"/>
                </a:lnTo>
                <a:lnTo>
                  <a:pt x="461458" y="30171"/>
                </a:lnTo>
                <a:lnTo>
                  <a:pt x="418362" y="13744"/>
                </a:lnTo>
                <a:lnTo>
                  <a:pt x="372579" y="3519"/>
                </a:lnTo>
                <a:lnTo>
                  <a:pt x="324612" y="0"/>
                </a:lnTo>
                <a:close/>
              </a:path>
            </a:pathLst>
          </a:custGeom>
          <a:solidFill>
            <a:srgbClr val="0031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049125" y="3697675"/>
            <a:ext cx="362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9055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FFFFFF"/>
                </a:solidFill>
                <a:latin typeface="Times New Roman"/>
                <a:cs typeface="Times New Roman"/>
              </a:rPr>
              <a:t>Vå</a:t>
            </a:r>
            <a:r>
              <a:rPr sz="1200" spc="-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imes New Roman"/>
                <a:cs typeface="Times New Roman"/>
              </a:rPr>
              <a:t>r </a:t>
            </a:r>
            <a:r>
              <a:rPr sz="1200" spc="40" dirty="0">
                <a:solidFill>
                  <a:srgbClr val="FFFFFF"/>
                </a:solidFill>
                <a:latin typeface="Times New Roman"/>
                <a:cs typeface="Times New Roman"/>
              </a:rPr>
              <a:t>2023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0735" y="4490978"/>
            <a:ext cx="19970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C9D7C"/>
                </a:solidFill>
                <a:latin typeface="Arial"/>
                <a:cs typeface="Arial"/>
              </a:rPr>
              <a:t>Mobiliseringsprocess*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69636" y="3570731"/>
            <a:ext cx="5994400" cy="678180"/>
          </a:xfrm>
          <a:custGeom>
            <a:avLst/>
            <a:gdLst/>
            <a:ahLst/>
            <a:cxnLst/>
            <a:rect l="l" t="t" r="r" b="b"/>
            <a:pathLst>
              <a:path w="5994400" h="678179">
                <a:moveTo>
                  <a:pt x="649224" y="353568"/>
                </a:moveTo>
                <a:lnTo>
                  <a:pt x="645693" y="305612"/>
                </a:lnTo>
                <a:lnTo>
                  <a:pt x="635469" y="259829"/>
                </a:lnTo>
                <a:lnTo>
                  <a:pt x="619048" y="216725"/>
                </a:lnTo>
                <a:lnTo>
                  <a:pt x="596925" y="176822"/>
                </a:lnTo>
                <a:lnTo>
                  <a:pt x="569595" y="140601"/>
                </a:lnTo>
                <a:lnTo>
                  <a:pt x="537578" y="108585"/>
                </a:lnTo>
                <a:lnTo>
                  <a:pt x="501357" y="81254"/>
                </a:lnTo>
                <a:lnTo>
                  <a:pt x="461454" y="59131"/>
                </a:lnTo>
                <a:lnTo>
                  <a:pt x="418350" y="42710"/>
                </a:lnTo>
                <a:lnTo>
                  <a:pt x="372567" y="32486"/>
                </a:lnTo>
                <a:lnTo>
                  <a:pt x="324612" y="28956"/>
                </a:lnTo>
                <a:lnTo>
                  <a:pt x="276644" y="32486"/>
                </a:lnTo>
                <a:lnTo>
                  <a:pt x="230860" y="42710"/>
                </a:lnTo>
                <a:lnTo>
                  <a:pt x="187756" y="59131"/>
                </a:lnTo>
                <a:lnTo>
                  <a:pt x="147853" y="81254"/>
                </a:lnTo>
                <a:lnTo>
                  <a:pt x="111633" y="108585"/>
                </a:lnTo>
                <a:lnTo>
                  <a:pt x="79616" y="140601"/>
                </a:lnTo>
                <a:lnTo>
                  <a:pt x="52285" y="176822"/>
                </a:lnTo>
                <a:lnTo>
                  <a:pt x="30162" y="216725"/>
                </a:lnTo>
                <a:lnTo>
                  <a:pt x="13741" y="259829"/>
                </a:lnTo>
                <a:lnTo>
                  <a:pt x="3517" y="305612"/>
                </a:lnTo>
                <a:lnTo>
                  <a:pt x="0" y="353568"/>
                </a:lnTo>
                <a:lnTo>
                  <a:pt x="3517" y="401535"/>
                </a:lnTo>
                <a:lnTo>
                  <a:pt x="13741" y="447319"/>
                </a:lnTo>
                <a:lnTo>
                  <a:pt x="30162" y="490423"/>
                </a:lnTo>
                <a:lnTo>
                  <a:pt x="52285" y="530326"/>
                </a:lnTo>
                <a:lnTo>
                  <a:pt x="79616" y="566547"/>
                </a:lnTo>
                <a:lnTo>
                  <a:pt x="111633" y="598563"/>
                </a:lnTo>
                <a:lnTo>
                  <a:pt x="147853" y="625894"/>
                </a:lnTo>
                <a:lnTo>
                  <a:pt x="187756" y="648017"/>
                </a:lnTo>
                <a:lnTo>
                  <a:pt x="230860" y="664438"/>
                </a:lnTo>
                <a:lnTo>
                  <a:pt x="276644" y="674662"/>
                </a:lnTo>
                <a:lnTo>
                  <a:pt x="324612" y="678180"/>
                </a:lnTo>
                <a:lnTo>
                  <a:pt x="372567" y="674662"/>
                </a:lnTo>
                <a:lnTo>
                  <a:pt x="418350" y="664438"/>
                </a:lnTo>
                <a:lnTo>
                  <a:pt x="461454" y="648017"/>
                </a:lnTo>
                <a:lnTo>
                  <a:pt x="501357" y="625894"/>
                </a:lnTo>
                <a:lnTo>
                  <a:pt x="537578" y="598563"/>
                </a:lnTo>
                <a:lnTo>
                  <a:pt x="569595" y="566547"/>
                </a:lnTo>
                <a:lnTo>
                  <a:pt x="596925" y="530326"/>
                </a:lnTo>
                <a:lnTo>
                  <a:pt x="619048" y="490423"/>
                </a:lnTo>
                <a:lnTo>
                  <a:pt x="635469" y="447319"/>
                </a:lnTo>
                <a:lnTo>
                  <a:pt x="645693" y="401535"/>
                </a:lnTo>
                <a:lnTo>
                  <a:pt x="649224" y="353568"/>
                </a:lnTo>
                <a:close/>
              </a:path>
              <a:path w="5994400" h="678179">
                <a:moveTo>
                  <a:pt x="5993892" y="324612"/>
                </a:moveTo>
                <a:lnTo>
                  <a:pt x="5990361" y="276656"/>
                </a:lnTo>
                <a:lnTo>
                  <a:pt x="5980138" y="230873"/>
                </a:lnTo>
                <a:lnTo>
                  <a:pt x="5963717" y="187769"/>
                </a:lnTo>
                <a:lnTo>
                  <a:pt x="5941593" y="147866"/>
                </a:lnTo>
                <a:lnTo>
                  <a:pt x="5914263" y="111645"/>
                </a:lnTo>
                <a:lnTo>
                  <a:pt x="5882246" y="79629"/>
                </a:lnTo>
                <a:lnTo>
                  <a:pt x="5846026" y="52298"/>
                </a:lnTo>
                <a:lnTo>
                  <a:pt x="5806122" y="30175"/>
                </a:lnTo>
                <a:lnTo>
                  <a:pt x="5763018" y="13754"/>
                </a:lnTo>
                <a:lnTo>
                  <a:pt x="5717235" y="3530"/>
                </a:lnTo>
                <a:lnTo>
                  <a:pt x="5669280" y="0"/>
                </a:lnTo>
                <a:lnTo>
                  <a:pt x="5621312" y="3530"/>
                </a:lnTo>
                <a:lnTo>
                  <a:pt x="5575528" y="13754"/>
                </a:lnTo>
                <a:lnTo>
                  <a:pt x="5532425" y="30175"/>
                </a:lnTo>
                <a:lnTo>
                  <a:pt x="5492521" y="52298"/>
                </a:lnTo>
                <a:lnTo>
                  <a:pt x="5456301" y="79629"/>
                </a:lnTo>
                <a:lnTo>
                  <a:pt x="5424284" y="111645"/>
                </a:lnTo>
                <a:lnTo>
                  <a:pt x="5396954" y="147866"/>
                </a:lnTo>
                <a:lnTo>
                  <a:pt x="5374830" y="187769"/>
                </a:lnTo>
                <a:lnTo>
                  <a:pt x="5358409" y="230873"/>
                </a:lnTo>
                <a:lnTo>
                  <a:pt x="5348186" y="276656"/>
                </a:lnTo>
                <a:lnTo>
                  <a:pt x="5344668" y="324612"/>
                </a:lnTo>
                <a:lnTo>
                  <a:pt x="5348186" y="372579"/>
                </a:lnTo>
                <a:lnTo>
                  <a:pt x="5358409" y="418363"/>
                </a:lnTo>
                <a:lnTo>
                  <a:pt x="5374830" y="461467"/>
                </a:lnTo>
                <a:lnTo>
                  <a:pt x="5396954" y="501370"/>
                </a:lnTo>
                <a:lnTo>
                  <a:pt x="5424284" y="537591"/>
                </a:lnTo>
                <a:lnTo>
                  <a:pt x="5456301" y="569607"/>
                </a:lnTo>
                <a:lnTo>
                  <a:pt x="5492521" y="596938"/>
                </a:lnTo>
                <a:lnTo>
                  <a:pt x="5532425" y="619061"/>
                </a:lnTo>
                <a:lnTo>
                  <a:pt x="5575528" y="635482"/>
                </a:lnTo>
                <a:lnTo>
                  <a:pt x="5621312" y="645706"/>
                </a:lnTo>
                <a:lnTo>
                  <a:pt x="5669280" y="649224"/>
                </a:lnTo>
                <a:lnTo>
                  <a:pt x="5717235" y="645706"/>
                </a:lnTo>
                <a:lnTo>
                  <a:pt x="5763018" y="635482"/>
                </a:lnTo>
                <a:lnTo>
                  <a:pt x="5806122" y="619061"/>
                </a:lnTo>
                <a:lnTo>
                  <a:pt x="5846026" y="596938"/>
                </a:lnTo>
                <a:lnTo>
                  <a:pt x="5882246" y="569607"/>
                </a:lnTo>
                <a:lnTo>
                  <a:pt x="5914263" y="537591"/>
                </a:lnTo>
                <a:lnTo>
                  <a:pt x="5941593" y="501370"/>
                </a:lnTo>
                <a:lnTo>
                  <a:pt x="5963717" y="461467"/>
                </a:lnTo>
                <a:lnTo>
                  <a:pt x="5980138" y="418363"/>
                </a:lnTo>
                <a:lnTo>
                  <a:pt x="5990361" y="372579"/>
                </a:lnTo>
                <a:lnTo>
                  <a:pt x="5993892" y="324612"/>
                </a:lnTo>
                <a:close/>
              </a:path>
            </a:pathLst>
          </a:custGeom>
          <a:solidFill>
            <a:srgbClr val="0031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7532" y="2696315"/>
            <a:ext cx="895985" cy="6985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ts val="1510"/>
              </a:lnSpc>
              <a:spcBef>
                <a:spcPts val="295"/>
              </a:spcBef>
            </a:pPr>
            <a:r>
              <a:rPr sz="1400" b="1" spc="-10" dirty="0">
                <a:solidFill>
                  <a:srgbClr val="003158"/>
                </a:solidFill>
                <a:latin typeface="Arial Narrow"/>
                <a:cs typeface="Arial Narrow"/>
              </a:rPr>
              <a:t>Utlysningen öppnar</a:t>
            </a:r>
            <a:endParaRPr sz="1400">
              <a:latin typeface="Arial Narrow"/>
              <a:cs typeface="Arial Narrow"/>
            </a:endParaRPr>
          </a:p>
          <a:p>
            <a:pPr marL="1270" algn="ctr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solidFill>
                  <a:srgbClr val="003158"/>
                </a:solidFill>
                <a:latin typeface="Arial Narrow"/>
                <a:cs typeface="Arial Narrow"/>
              </a:rPr>
              <a:t>1/9</a:t>
            </a:r>
            <a:r>
              <a:rPr sz="1400" spc="195" dirty="0">
                <a:solidFill>
                  <a:srgbClr val="003158"/>
                </a:solidFill>
                <a:latin typeface="Arial Narrow"/>
                <a:cs typeface="Arial Narrow"/>
              </a:rPr>
              <a:t> </a:t>
            </a:r>
            <a:r>
              <a:rPr sz="1400" spc="40" dirty="0">
                <a:solidFill>
                  <a:srgbClr val="003158"/>
                </a:solidFill>
                <a:latin typeface="Arial Narrow"/>
                <a:cs typeface="Arial Narrow"/>
              </a:rPr>
              <a:t>2022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30974" y="4602600"/>
            <a:ext cx="1214755" cy="52578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248920" marR="5080" indent="-236220">
              <a:lnSpc>
                <a:spcPts val="1920"/>
              </a:lnSpc>
              <a:spcBef>
                <a:spcPts val="245"/>
              </a:spcBef>
            </a:pPr>
            <a:r>
              <a:rPr sz="1650" spc="-45" dirty="0">
                <a:solidFill>
                  <a:srgbClr val="001F5F"/>
                </a:solidFill>
                <a:latin typeface="Arial"/>
                <a:cs typeface="Arial"/>
              </a:rPr>
              <a:t>Bedömnings- </a:t>
            </a:r>
            <a:r>
              <a:rPr sz="1650" spc="-10" dirty="0">
                <a:solidFill>
                  <a:srgbClr val="001F5F"/>
                </a:solidFill>
                <a:latin typeface="Arial"/>
                <a:cs typeface="Arial"/>
              </a:rPr>
              <a:t>process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04262" y="3716301"/>
            <a:ext cx="3759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Vinter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22501" y="3876297"/>
            <a:ext cx="3238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02856" y="2620160"/>
            <a:ext cx="869315" cy="6985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38100">
              <a:lnSpc>
                <a:spcPts val="1510"/>
              </a:lnSpc>
              <a:spcBef>
                <a:spcPts val="295"/>
              </a:spcBef>
            </a:pPr>
            <a:r>
              <a:rPr sz="1400" b="1" dirty="0">
                <a:solidFill>
                  <a:srgbClr val="003158"/>
                </a:solidFill>
                <a:latin typeface="Arial Narrow"/>
                <a:cs typeface="Arial Narrow"/>
              </a:rPr>
              <a:t>Beslut</a:t>
            </a:r>
            <a:r>
              <a:rPr sz="1400" b="1" spc="100" dirty="0">
                <a:solidFill>
                  <a:srgbClr val="003158"/>
                </a:solidFill>
                <a:latin typeface="Arial Narrow"/>
                <a:cs typeface="Arial Narrow"/>
              </a:rPr>
              <a:t> </a:t>
            </a:r>
            <a:r>
              <a:rPr sz="1400" b="1" spc="-25" dirty="0">
                <a:solidFill>
                  <a:srgbClr val="003158"/>
                </a:solidFill>
                <a:latin typeface="Arial Narrow"/>
                <a:cs typeface="Arial Narrow"/>
              </a:rPr>
              <a:t>och </a:t>
            </a:r>
            <a:r>
              <a:rPr sz="1400" b="1" spc="-10" dirty="0">
                <a:solidFill>
                  <a:srgbClr val="003158"/>
                </a:solidFill>
                <a:latin typeface="Arial Narrow"/>
                <a:cs typeface="Arial Narrow"/>
              </a:rPr>
              <a:t>projektstart</a:t>
            </a:r>
            <a:endParaRPr sz="1400">
              <a:latin typeface="Arial Narrow"/>
              <a:cs typeface="Arial Narrow"/>
            </a:endParaRPr>
          </a:p>
          <a:p>
            <a:pPr marL="117475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solidFill>
                  <a:srgbClr val="003158"/>
                </a:solidFill>
                <a:latin typeface="Arial Narrow"/>
                <a:cs typeface="Arial Narrow"/>
              </a:rPr>
              <a:t>6/2</a:t>
            </a:r>
            <a:r>
              <a:rPr sz="1400" spc="195" dirty="0">
                <a:solidFill>
                  <a:srgbClr val="003158"/>
                </a:solidFill>
                <a:latin typeface="Arial Narrow"/>
                <a:cs typeface="Arial Narrow"/>
              </a:rPr>
              <a:t> </a:t>
            </a:r>
            <a:r>
              <a:rPr sz="1400" spc="40" dirty="0">
                <a:solidFill>
                  <a:srgbClr val="003158"/>
                </a:solidFill>
                <a:latin typeface="Arial Narrow"/>
                <a:cs typeface="Arial Narrow"/>
              </a:rPr>
              <a:t>2023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75028" y="3677455"/>
            <a:ext cx="365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Höst 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2966" y="5669627"/>
            <a:ext cx="69957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125" dirty="0">
                <a:solidFill>
                  <a:srgbClr val="09003E"/>
                </a:solidFill>
                <a:latin typeface="Arial-BoldItalicMT"/>
                <a:cs typeface="Arial-BoldItalicMT"/>
              </a:rPr>
              <a:t>*</a:t>
            </a:r>
            <a:r>
              <a:rPr sz="1200" b="1" i="1" spc="-40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100" dirty="0">
                <a:solidFill>
                  <a:srgbClr val="09003E"/>
                </a:solidFill>
                <a:latin typeface="Arial-BoldItalicMT"/>
                <a:cs typeface="Arial-BoldItalicMT"/>
              </a:rPr>
              <a:t>Mobiliseringsprocess:</a:t>
            </a:r>
            <a:r>
              <a:rPr sz="1200" b="1" i="1" spc="20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95" dirty="0">
                <a:solidFill>
                  <a:srgbClr val="09003E"/>
                </a:solidFill>
                <a:latin typeface="Arial-BoldItalicMT"/>
                <a:cs typeface="Arial-BoldItalicMT"/>
              </a:rPr>
              <a:t>Arena</a:t>
            </a:r>
            <a:r>
              <a:rPr sz="1200" b="1" i="1" spc="-3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70" dirty="0">
                <a:solidFill>
                  <a:srgbClr val="09003E"/>
                </a:solidFill>
                <a:latin typeface="Arial-BoldItalicMT"/>
                <a:cs typeface="Arial-BoldItalicMT"/>
              </a:rPr>
              <a:t>där</a:t>
            </a:r>
            <a:r>
              <a:rPr sz="1200" b="1" i="1" spc="-2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65" dirty="0">
                <a:solidFill>
                  <a:srgbClr val="09003E"/>
                </a:solidFill>
                <a:latin typeface="Arial-BoldItalicMT"/>
                <a:cs typeface="Arial-BoldItalicMT"/>
              </a:rPr>
              <a:t>aktörer</a:t>
            </a:r>
            <a:r>
              <a:rPr sz="1200" b="1" i="1" spc="-5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100" dirty="0">
                <a:solidFill>
                  <a:srgbClr val="09003E"/>
                </a:solidFill>
                <a:latin typeface="Arial-BoldItalicMT"/>
                <a:cs typeface="Arial-BoldItalicMT"/>
              </a:rPr>
              <a:t>kan</a:t>
            </a:r>
            <a:r>
              <a:rPr sz="1200" b="1" i="1" spc="-20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105" dirty="0">
                <a:solidFill>
                  <a:srgbClr val="09003E"/>
                </a:solidFill>
                <a:latin typeface="Arial-BoldItalicMT"/>
                <a:cs typeface="Arial-BoldItalicMT"/>
              </a:rPr>
              <a:t>skapa</a:t>
            </a:r>
            <a:r>
              <a:rPr sz="1200" b="1" i="1" spc="-2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65" dirty="0">
                <a:solidFill>
                  <a:srgbClr val="09003E"/>
                </a:solidFill>
                <a:latin typeface="Arial-BoldItalicMT"/>
                <a:cs typeface="Arial-BoldItalicMT"/>
              </a:rPr>
              <a:t>nätverk,</a:t>
            </a:r>
            <a:r>
              <a:rPr sz="1200" b="1" i="1" spc="-30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80" dirty="0">
                <a:solidFill>
                  <a:srgbClr val="09003E"/>
                </a:solidFill>
                <a:latin typeface="Arial-BoldItalicMT"/>
                <a:cs typeface="Arial-BoldItalicMT"/>
              </a:rPr>
              <a:t>utveckla</a:t>
            </a:r>
            <a:r>
              <a:rPr sz="1200" b="1" i="1" spc="-3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75" dirty="0">
                <a:solidFill>
                  <a:srgbClr val="09003E"/>
                </a:solidFill>
                <a:latin typeface="Arial-BoldItalicMT"/>
                <a:cs typeface="Arial-BoldItalicMT"/>
              </a:rPr>
              <a:t>idéer</a:t>
            </a:r>
            <a:r>
              <a:rPr sz="1200" b="1" i="1" spc="-40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135" dirty="0">
                <a:solidFill>
                  <a:srgbClr val="09003E"/>
                </a:solidFill>
                <a:latin typeface="Arial-BoldItalicMT"/>
                <a:cs typeface="Arial-BoldItalicMT"/>
              </a:rPr>
              <a:t>och</a:t>
            </a:r>
            <a:r>
              <a:rPr sz="1200" b="1" i="1" spc="-20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70" dirty="0">
                <a:solidFill>
                  <a:srgbClr val="09003E"/>
                </a:solidFill>
                <a:latin typeface="Arial-BoldItalicMT"/>
                <a:cs typeface="Arial-BoldItalicMT"/>
              </a:rPr>
              <a:t>där</a:t>
            </a:r>
            <a:r>
              <a:rPr sz="1200" b="1" i="1" spc="-30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65" dirty="0">
                <a:solidFill>
                  <a:srgbClr val="09003E"/>
                </a:solidFill>
                <a:latin typeface="Arial-BoldItalicMT"/>
                <a:cs typeface="Arial-BoldItalicMT"/>
              </a:rPr>
              <a:t>lärande</a:t>
            </a:r>
            <a:r>
              <a:rPr sz="1200" b="1" i="1" spc="-3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135" dirty="0">
                <a:solidFill>
                  <a:srgbClr val="09003E"/>
                </a:solidFill>
                <a:latin typeface="Arial-BoldItalicMT"/>
                <a:cs typeface="Arial-BoldItalicMT"/>
              </a:rPr>
              <a:t>och</a:t>
            </a:r>
            <a:r>
              <a:rPr sz="1200" b="1" i="1" spc="-2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70" dirty="0">
                <a:solidFill>
                  <a:srgbClr val="09003E"/>
                </a:solidFill>
                <a:latin typeface="Arial-BoldItalicMT"/>
                <a:cs typeface="Arial-BoldItalicMT"/>
              </a:rPr>
              <a:t>dialoger</a:t>
            </a:r>
            <a:r>
              <a:rPr sz="1200" b="1" i="1" spc="-25" dirty="0">
                <a:solidFill>
                  <a:srgbClr val="09003E"/>
                </a:solidFill>
                <a:latin typeface="Arial-BoldItalicMT"/>
                <a:cs typeface="Arial-BoldItalicMT"/>
              </a:rPr>
              <a:t> </a:t>
            </a:r>
            <a:r>
              <a:rPr sz="1200" b="1" i="1" spc="-20" dirty="0">
                <a:solidFill>
                  <a:srgbClr val="09003E"/>
                </a:solidFill>
                <a:latin typeface="Arial-BoldItalicMT"/>
                <a:cs typeface="Arial-BoldItalicMT"/>
              </a:rPr>
              <a:t>sker</a:t>
            </a:r>
            <a:endParaRPr sz="1200">
              <a:latin typeface="Arial-BoldItalicMT"/>
              <a:cs typeface="Arial-BoldItalic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3730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95"/>
              </a:spcBef>
            </a:pPr>
            <a:r>
              <a:rPr sz="4000" u="none" spc="-145" dirty="0">
                <a:solidFill>
                  <a:srgbClr val="003158"/>
                </a:solidFill>
              </a:rPr>
              <a:t>Tidsplan</a:t>
            </a:r>
            <a:endParaRPr sz="4000"/>
          </a:p>
        </p:txBody>
      </p:sp>
      <p:sp>
        <p:nvSpPr>
          <p:cNvPr id="23" name="object 23"/>
          <p:cNvSpPr/>
          <p:nvPr/>
        </p:nvSpPr>
        <p:spPr>
          <a:xfrm>
            <a:off x="0" y="6394703"/>
            <a:ext cx="2636520" cy="297180"/>
          </a:xfrm>
          <a:custGeom>
            <a:avLst/>
            <a:gdLst/>
            <a:ahLst/>
            <a:cxnLst/>
            <a:rect l="l" t="t" r="r" b="b"/>
            <a:pathLst>
              <a:path w="2636520" h="297179">
                <a:moveTo>
                  <a:pt x="2636520" y="0"/>
                </a:moveTo>
                <a:lnTo>
                  <a:pt x="0" y="0"/>
                </a:lnTo>
                <a:lnTo>
                  <a:pt x="0" y="297180"/>
                </a:lnTo>
                <a:lnTo>
                  <a:pt x="2636520" y="297180"/>
                </a:lnTo>
                <a:lnTo>
                  <a:pt x="2636520" y="0"/>
                </a:lnTo>
                <a:close/>
              </a:path>
            </a:pathLst>
          </a:custGeom>
          <a:solidFill>
            <a:srgbClr val="068F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84930" y="6445986"/>
            <a:ext cx="20745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Strategiska</a:t>
            </a:r>
            <a:r>
              <a:rPr sz="10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innovationsprogram</a:t>
            </a:r>
            <a:endParaRPr sz="10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77016" y="1817929"/>
            <a:ext cx="18288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8895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68FB8"/>
                </a:solidFill>
                <a:latin typeface="Arial"/>
                <a:cs typeface="Arial"/>
              </a:rPr>
              <a:t>Utlysning Förberedelseprojekt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60502" y="4479192"/>
            <a:ext cx="744855" cy="5594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400" b="1" spc="-10" dirty="0">
                <a:solidFill>
                  <a:srgbClr val="003158"/>
                </a:solidFill>
                <a:latin typeface="Arial Narrow"/>
                <a:cs typeface="Arial Narrow"/>
              </a:rPr>
              <a:t>Infomöte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400" spc="50" dirty="0">
                <a:solidFill>
                  <a:srgbClr val="003158"/>
                </a:solidFill>
                <a:latin typeface="Arial Narrow"/>
                <a:cs typeface="Arial Narrow"/>
              </a:rPr>
              <a:t>14/9 </a:t>
            </a:r>
            <a:r>
              <a:rPr sz="1400" spc="40" dirty="0">
                <a:solidFill>
                  <a:srgbClr val="003158"/>
                </a:solidFill>
                <a:latin typeface="Arial Narrow"/>
                <a:cs typeface="Arial Narrow"/>
              </a:rPr>
              <a:t>2022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81974" y="1817929"/>
            <a:ext cx="16922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005" marR="5080" indent="-2794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68FB8"/>
                </a:solidFill>
                <a:latin typeface="Arial"/>
                <a:cs typeface="Arial"/>
              </a:rPr>
              <a:t>Utlysning</a:t>
            </a:r>
            <a:r>
              <a:rPr sz="1600" spc="-114" dirty="0">
                <a:solidFill>
                  <a:srgbClr val="068FB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68FB8"/>
                </a:solidFill>
                <a:latin typeface="Arial"/>
                <a:cs typeface="Arial"/>
              </a:rPr>
              <a:t>Program </a:t>
            </a:r>
            <a:r>
              <a:rPr sz="1600" dirty="0">
                <a:solidFill>
                  <a:srgbClr val="068FB8"/>
                </a:solidFill>
                <a:latin typeface="Arial"/>
                <a:cs typeface="Arial"/>
              </a:rPr>
              <a:t>Impact</a:t>
            </a:r>
            <a:r>
              <a:rPr sz="1600" spc="40" dirty="0">
                <a:solidFill>
                  <a:srgbClr val="068FB8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68FB8"/>
                </a:solidFill>
                <a:latin typeface="Arial"/>
                <a:cs typeface="Arial"/>
              </a:rPr>
              <a:t>Innovation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219" y="261786"/>
            <a:ext cx="967930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u="none" dirty="0">
                <a:solidFill>
                  <a:srgbClr val="003158"/>
                </a:solidFill>
              </a:rPr>
              <a:t>Mobiliseringsprocess-</a:t>
            </a:r>
            <a:r>
              <a:rPr sz="3200" u="none" spc="-110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arena</a:t>
            </a:r>
            <a:r>
              <a:rPr sz="3200" u="none" spc="-80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för</a:t>
            </a:r>
            <a:r>
              <a:rPr sz="3200" u="none" spc="-55" dirty="0">
                <a:solidFill>
                  <a:srgbClr val="003158"/>
                </a:solidFill>
              </a:rPr>
              <a:t> </a:t>
            </a:r>
            <a:r>
              <a:rPr sz="3200" u="none" spc="-10" dirty="0">
                <a:solidFill>
                  <a:srgbClr val="003158"/>
                </a:solidFill>
              </a:rPr>
              <a:t>aktörsinvolvering </a:t>
            </a:r>
            <a:r>
              <a:rPr sz="3200" u="none" dirty="0">
                <a:solidFill>
                  <a:srgbClr val="003158"/>
                </a:solidFill>
              </a:rPr>
              <a:t>där</a:t>
            </a:r>
            <a:r>
              <a:rPr sz="3200" u="none" spc="-50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nätverk</a:t>
            </a:r>
            <a:r>
              <a:rPr sz="3200" u="none" spc="-65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skapas,</a:t>
            </a:r>
            <a:r>
              <a:rPr sz="3200" u="none" spc="-55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idéer</a:t>
            </a:r>
            <a:r>
              <a:rPr sz="3200" u="none" spc="-35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växer</a:t>
            </a:r>
            <a:r>
              <a:rPr sz="3200" u="none" spc="-40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och</a:t>
            </a:r>
            <a:r>
              <a:rPr sz="3200" u="none" spc="-60" dirty="0">
                <a:solidFill>
                  <a:srgbClr val="003158"/>
                </a:solidFill>
              </a:rPr>
              <a:t> </a:t>
            </a:r>
            <a:r>
              <a:rPr sz="3200" u="none" dirty="0">
                <a:solidFill>
                  <a:srgbClr val="003158"/>
                </a:solidFill>
              </a:rPr>
              <a:t>lärande</a:t>
            </a:r>
            <a:r>
              <a:rPr sz="3200" u="none" spc="-55" dirty="0">
                <a:solidFill>
                  <a:srgbClr val="003158"/>
                </a:solidFill>
              </a:rPr>
              <a:t> </a:t>
            </a:r>
            <a:r>
              <a:rPr sz="3200" u="none" spc="-20" dirty="0">
                <a:solidFill>
                  <a:srgbClr val="003158"/>
                </a:solidFill>
              </a:rPr>
              <a:t>sker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12287" y="1661755"/>
            <a:ext cx="4606925" cy="444881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102870" indent="-228600">
              <a:lnSpc>
                <a:spcPts val="2590"/>
              </a:lnSpc>
              <a:spcBef>
                <a:spcPts val="42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Förberedelseprojekten</a:t>
            </a:r>
            <a:r>
              <a:rPr sz="2400" spc="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syftar</a:t>
            </a:r>
            <a:r>
              <a:rPr sz="24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till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2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främja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deltagande</a:t>
            </a:r>
            <a:r>
              <a:rPr sz="2400" spc="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och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genomförande av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framtida innovationsprogram.</a:t>
            </a:r>
            <a:endParaRPr sz="2400">
              <a:latin typeface="Arial"/>
              <a:cs typeface="Arial"/>
            </a:endParaRPr>
          </a:p>
          <a:p>
            <a:pPr marL="241300" marR="192405" indent="-228600">
              <a:lnSpc>
                <a:spcPts val="2590"/>
              </a:lnSpc>
              <a:spcBef>
                <a:spcPts val="100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stärka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förutsättningarna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kommer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det</a:t>
            </a:r>
            <a:r>
              <a:rPr sz="2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under</a:t>
            </a:r>
            <a:r>
              <a:rPr sz="2400" spc="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158"/>
                </a:solidFill>
                <a:latin typeface="Arial"/>
                <a:cs typeface="Arial"/>
              </a:rPr>
              <a:t>våren </a:t>
            </a:r>
            <a:r>
              <a:rPr sz="2400" b="1" spc="-20" dirty="0">
                <a:solidFill>
                  <a:srgbClr val="003158"/>
                </a:solidFill>
                <a:latin typeface="Arial"/>
                <a:cs typeface="Arial"/>
              </a:rPr>
              <a:t>2023 </a:t>
            </a:r>
            <a:r>
              <a:rPr sz="2400" dirty="0">
                <a:solidFill>
                  <a:srgbClr val="003158"/>
                </a:solidFill>
                <a:latin typeface="Arial"/>
                <a:cs typeface="Arial"/>
              </a:rPr>
              <a:t>organiseras</a:t>
            </a:r>
            <a:r>
              <a:rPr sz="2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3158"/>
                </a:solidFill>
                <a:latin typeface="Arial"/>
                <a:cs typeface="Arial"/>
              </a:rPr>
              <a:t>en </a:t>
            </a:r>
            <a:r>
              <a:rPr sz="2400" spc="-10" dirty="0">
                <a:solidFill>
                  <a:srgbClr val="003158"/>
                </a:solidFill>
                <a:latin typeface="Arial"/>
                <a:cs typeface="Arial"/>
              </a:rPr>
              <a:t>mobiliseringsprocess:</a:t>
            </a:r>
            <a:endParaRPr sz="2400">
              <a:latin typeface="Arial"/>
              <a:cs typeface="Arial"/>
            </a:endParaRPr>
          </a:p>
          <a:p>
            <a:pPr marL="471170" marR="5080" lvl="1" indent="-228600">
              <a:lnSpc>
                <a:spcPts val="2160"/>
              </a:lnSpc>
              <a:spcBef>
                <a:spcPts val="1015"/>
              </a:spcBef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erbjuda</a:t>
            </a:r>
            <a:r>
              <a:rPr sz="2000" b="1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seminarier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,</a:t>
            </a:r>
            <a:r>
              <a:rPr sz="20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öka</a:t>
            </a:r>
            <a:r>
              <a:rPr sz="20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kunskapen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om</a:t>
            </a:r>
            <a:r>
              <a:rPr sz="20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systemperspektiv</a:t>
            </a:r>
            <a:r>
              <a:rPr sz="2000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3158"/>
                </a:solidFill>
                <a:latin typeface="Arial"/>
                <a:cs typeface="Arial"/>
              </a:rPr>
              <a:t>och </a:t>
            </a:r>
            <a:r>
              <a:rPr sz="2000" dirty="0">
                <a:solidFill>
                  <a:srgbClr val="003158"/>
                </a:solidFill>
                <a:latin typeface="Arial"/>
                <a:cs typeface="Arial"/>
              </a:rPr>
              <a:t>missionsorienterat</a:t>
            </a:r>
            <a:r>
              <a:rPr sz="2000" spc="-9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158"/>
                </a:solidFill>
                <a:latin typeface="Arial"/>
                <a:cs typeface="Arial"/>
              </a:rPr>
              <a:t>arbetssätt</a:t>
            </a:r>
            <a:endParaRPr sz="2000">
              <a:latin typeface="Arial"/>
              <a:cs typeface="Arial"/>
            </a:endParaRPr>
          </a:p>
          <a:p>
            <a:pPr marL="471170" marR="25400" lvl="1" indent="-228600">
              <a:lnSpc>
                <a:spcPts val="2160"/>
              </a:lnSpc>
              <a:spcBef>
                <a:spcPts val="994"/>
              </a:spcBef>
              <a:buFont typeface="Arial"/>
              <a:buChar char="•"/>
              <a:tabLst>
                <a:tab pos="471170" algn="l"/>
                <a:tab pos="471805" algn="l"/>
              </a:tabLst>
            </a:pP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möjlighet</a:t>
            </a:r>
            <a:r>
              <a:rPr sz="2000" b="1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2000" b="1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knyta</a:t>
            </a:r>
            <a:r>
              <a:rPr sz="2000" b="1" spc="-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nya</a:t>
            </a:r>
            <a:r>
              <a:rPr sz="2000" b="1" spc="-1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kontakter</a:t>
            </a:r>
            <a:r>
              <a:rPr sz="2000" b="1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3158"/>
                </a:solidFill>
                <a:latin typeface="Arial"/>
                <a:cs typeface="Arial"/>
              </a:rPr>
              <a:t>i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olika</a:t>
            </a:r>
            <a:r>
              <a:rPr sz="2000" b="1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typer</a:t>
            </a:r>
            <a:r>
              <a:rPr sz="2000" b="1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158"/>
                </a:solidFill>
                <a:latin typeface="Arial"/>
                <a:cs typeface="Arial"/>
              </a:rPr>
              <a:t>av</a:t>
            </a:r>
            <a:r>
              <a:rPr sz="2000" b="1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3158"/>
                </a:solidFill>
                <a:latin typeface="Arial"/>
                <a:cs typeface="Arial"/>
              </a:rPr>
              <a:t>dialogforum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65027" y="6443950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679" y="1719072"/>
            <a:ext cx="6288023" cy="4180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2625" y="1727328"/>
            <a:ext cx="10250805" cy="41884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41300" marR="440690" indent="-228600">
              <a:lnSpc>
                <a:spcPts val="2380"/>
              </a:lnSpc>
              <a:spcBef>
                <a:spcPts val="390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Man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förväntas</a:t>
            </a:r>
            <a:r>
              <a:rPr sz="22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inte</a:t>
            </a:r>
            <a:r>
              <a:rPr sz="22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ha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helt</a:t>
            </a:r>
            <a:r>
              <a:rPr sz="22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färdiga/låsta</a:t>
            </a:r>
            <a:r>
              <a:rPr sz="2200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aktörskonstellation</a:t>
            </a:r>
            <a:r>
              <a:rPr sz="2200" spc="-7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program</a:t>
            </a:r>
            <a:r>
              <a:rPr sz="22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eller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planer</a:t>
            </a:r>
            <a:r>
              <a:rPr sz="22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på</a:t>
            </a:r>
            <a:r>
              <a:rPr sz="22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ingående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aktiviteter</a:t>
            </a:r>
            <a:r>
              <a:rPr sz="22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men</a:t>
            </a:r>
            <a:r>
              <a:rPr sz="22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man</a:t>
            </a:r>
            <a:r>
              <a:rPr sz="2200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ska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beskriva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sin</a:t>
            </a:r>
            <a:r>
              <a:rPr sz="2200" b="1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roll</a:t>
            </a:r>
            <a:r>
              <a:rPr sz="2200" b="1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i</a:t>
            </a:r>
            <a:r>
              <a:rPr sz="2200" b="1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systemet</a:t>
            </a:r>
            <a:r>
              <a:rPr sz="2200" b="1" spc="-25" dirty="0">
                <a:solidFill>
                  <a:srgbClr val="003158"/>
                </a:solidFill>
                <a:latin typeface="Arial"/>
                <a:cs typeface="Arial"/>
              </a:rPr>
              <a:t> och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hur</a:t>
            </a:r>
            <a:r>
              <a:rPr sz="2200" b="1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man</a:t>
            </a:r>
            <a:r>
              <a:rPr sz="2200" b="1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planerar</a:t>
            </a:r>
            <a:r>
              <a:rPr sz="2200" b="1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2200" b="1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arbeta</a:t>
            </a:r>
            <a:r>
              <a:rPr sz="2200" b="1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2200" b="1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2200" b="1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etablera</a:t>
            </a:r>
            <a:r>
              <a:rPr sz="2200" b="1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samarbeten,</a:t>
            </a:r>
            <a:r>
              <a:rPr sz="2200" b="1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mobilisera</a:t>
            </a:r>
            <a:r>
              <a:rPr sz="2200" b="1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003158"/>
                </a:solidFill>
                <a:latin typeface="Arial"/>
                <a:cs typeface="Arial"/>
              </a:rPr>
              <a:t>och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formera</a:t>
            </a:r>
            <a:r>
              <a:rPr sz="2200" b="1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inför</a:t>
            </a:r>
            <a:r>
              <a:rPr sz="2200" b="1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en</a:t>
            </a:r>
            <a:r>
              <a:rPr sz="2200" b="1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ansökan</a:t>
            </a:r>
            <a:r>
              <a:rPr sz="2200" b="1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om</a:t>
            </a:r>
            <a:r>
              <a:rPr sz="2200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program</a:t>
            </a:r>
            <a:r>
              <a:rPr sz="22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inom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Impact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Innovation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3158"/>
              </a:buClr>
              <a:buFont typeface="Arial"/>
              <a:buChar char="•"/>
            </a:pPr>
            <a:endParaRPr sz="2400">
              <a:latin typeface="Arial"/>
              <a:cs typeface="Arial"/>
            </a:endParaRPr>
          </a:p>
          <a:p>
            <a:pPr marL="241300" marR="410845" indent="-228600">
              <a:lnSpc>
                <a:spcPts val="2380"/>
              </a:lnSpc>
              <a:spcBef>
                <a:spcPts val="160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2200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visa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på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relevansen</a:t>
            </a:r>
            <a:r>
              <a:rPr sz="2200" b="1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2200" b="1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Impact</a:t>
            </a:r>
            <a:r>
              <a:rPr sz="2200" b="1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003158"/>
                </a:solidFill>
                <a:latin typeface="Arial"/>
                <a:cs typeface="Arial"/>
              </a:rPr>
              <a:t>Innovation</a:t>
            </a:r>
            <a:r>
              <a:rPr sz="2200" b="1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ska</a:t>
            </a:r>
            <a:r>
              <a:rPr sz="2200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man</a:t>
            </a:r>
            <a:r>
              <a:rPr sz="22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beskriva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3158"/>
                </a:solidFill>
                <a:latin typeface="Arial"/>
                <a:cs typeface="Arial"/>
              </a:rPr>
              <a:t>en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systemförändring</a:t>
            </a:r>
            <a:r>
              <a:rPr sz="22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2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förväntas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också</a:t>
            </a:r>
            <a:r>
              <a:rPr sz="2200" spc="-7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kunna</a:t>
            </a:r>
            <a:r>
              <a:rPr sz="2200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beskriva</a:t>
            </a:r>
            <a:r>
              <a:rPr sz="2200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hur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den</a:t>
            </a:r>
            <a:r>
              <a:rPr sz="22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kopplar</a:t>
            </a:r>
            <a:r>
              <a:rPr sz="2200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till</a:t>
            </a:r>
            <a:r>
              <a:rPr sz="2200" spc="-7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3158"/>
                </a:solidFill>
                <a:latin typeface="Arial"/>
                <a:cs typeface="Arial"/>
              </a:rPr>
              <a:t>de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utpekande</a:t>
            </a:r>
            <a:r>
              <a:rPr sz="2200" spc="-7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utmaningsområdena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200" spc="-7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satsningens</a:t>
            </a:r>
            <a:r>
              <a:rPr sz="2200" spc="-8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syfte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200" spc="-7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målsättningar</a:t>
            </a:r>
            <a:r>
              <a:rPr sz="2200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3158"/>
                </a:solidFill>
                <a:latin typeface="Arial"/>
                <a:cs typeface="Arial"/>
              </a:rPr>
              <a:t>som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finns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beskriva</a:t>
            </a:r>
            <a:r>
              <a:rPr sz="22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utlysningstexten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3158"/>
              </a:buClr>
              <a:buFont typeface="Arial"/>
              <a:buChar char="•"/>
            </a:pP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ts val="2380"/>
              </a:lnSpc>
              <a:spcBef>
                <a:spcPts val="160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Missions</a:t>
            </a:r>
            <a:r>
              <a:rPr sz="22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ska</a:t>
            </a:r>
            <a:r>
              <a:rPr sz="22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formuleras</a:t>
            </a:r>
            <a:r>
              <a:rPr sz="22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inom</a:t>
            </a:r>
            <a:r>
              <a:rPr sz="22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förberedelseprojektet</a:t>
            </a:r>
            <a:r>
              <a:rPr sz="22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22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behöver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inte</a:t>
            </a:r>
            <a:r>
              <a:rPr sz="2200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vara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en</a:t>
            </a:r>
            <a:r>
              <a:rPr sz="22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3158"/>
                </a:solidFill>
                <a:latin typeface="Arial"/>
                <a:cs typeface="Arial"/>
              </a:rPr>
              <a:t>del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av</a:t>
            </a:r>
            <a:r>
              <a:rPr sz="22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ansökan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17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200" rIns="0" bIns="0" rtlCol="0">
            <a:spAutoFit/>
          </a:bodyPr>
          <a:lstStyle/>
          <a:p>
            <a:pPr marL="405130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003158"/>
                </a:solidFill>
              </a:rPr>
              <a:t>Vad</a:t>
            </a:r>
            <a:r>
              <a:rPr u="none" spc="-90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förväntas</a:t>
            </a:r>
            <a:r>
              <a:rPr u="none" spc="-7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av</a:t>
            </a:r>
            <a:r>
              <a:rPr u="none" spc="-7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ett</a:t>
            </a:r>
            <a:r>
              <a:rPr u="none" spc="-75" dirty="0">
                <a:solidFill>
                  <a:srgbClr val="003158"/>
                </a:solidFill>
              </a:rPr>
              <a:t> </a:t>
            </a:r>
            <a:r>
              <a:rPr u="none" spc="-10" dirty="0">
                <a:solidFill>
                  <a:srgbClr val="003158"/>
                </a:solidFill>
              </a:rPr>
              <a:t>projektförslag?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825"/>
              </a:spcBef>
            </a:pPr>
            <a:r>
              <a:rPr dirty="0"/>
              <a:t>Förberedelseprojekten</a:t>
            </a:r>
            <a:r>
              <a:rPr spc="-65" dirty="0"/>
              <a:t> </a:t>
            </a:r>
            <a:r>
              <a:rPr dirty="0"/>
              <a:t>förväntas</a:t>
            </a:r>
            <a:r>
              <a:rPr spc="-50" dirty="0"/>
              <a:t> </a:t>
            </a:r>
            <a:r>
              <a:rPr dirty="0"/>
              <a:t>skapa</a:t>
            </a:r>
            <a:r>
              <a:rPr spc="-55" dirty="0"/>
              <a:t> </a:t>
            </a:r>
            <a:r>
              <a:rPr dirty="0"/>
              <a:t>förutsättningar</a:t>
            </a:r>
            <a:r>
              <a:rPr spc="-60" dirty="0"/>
              <a:t> </a:t>
            </a:r>
            <a:r>
              <a:rPr dirty="0"/>
              <a:t>för</a:t>
            </a:r>
            <a:r>
              <a:rPr spc="-40" dirty="0"/>
              <a:t> </a:t>
            </a:r>
            <a:r>
              <a:rPr dirty="0"/>
              <a:t>att</a:t>
            </a:r>
            <a:r>
              <a:rPr spc="-25" dirty="0"/>
              <a:t> </a:t>
            </a:r>
            <a:r>
              <a:rPr dirty="0"/>
              <a:t>framtida</a:t>
            </a:r>
            <a:r>
              <a:rPr spc="-55" dirty="0"/>
              <a:t> </a:t>
            </a:r>
            <a:r>
              <a:rPr dirty="0"/>
              <a:t>program</a:t>
            </a:r>
            <a:r>
              <a:rPr spc="-60" dirty="0"/>
              <a:t> </a:t>
            </a:r>
            <a:r>
              <a:rPr dirty="0"/>
              <a:t>som</a:t>
            </a:r>
            <a:r>
              <a:rPr spc="-40" dirty="0"/>
              <a:t> </a:t>
            </a:r>
            <a:r>
              <a:rPr spc="-10" dirty="0"/>
              <a:t>arbetar </a:t>
            </a:r>
            <a:r>
              <a:rPr dirty="0"/>
              <a:t>med</a:t>
            </a:r>
            <a:r>
              <a:rPr spc="-40" dirty="0"/>
              <a:t> </a:t>
            </a:r>
            <a:r>
              <a:rPr dirty="0"/>
              <a:t>innovation</a:t>
            </a:r>
            <a:r>
              <a:rPr spc="-30" dirty="0"/>
              <a:t> </a:t>
            </a:r>
            <a:r>
              <a:rPr dirty="0"/>
              <a:t>med</a:t>
            </a:r>
            <a:r>
              <a:rPr spc="-25" dirty="0"/>
              <a:t> </a:t>
            </a:r>
            <a:r>
              <a:rPr dirty="0"/>
              <a:t>ett</a:t>
            </a:r>
            <a:r>
              <a:rPr spc="-35" dirty="0"/>
              <a:t> </a:t>
            </a:r>
            <a:r>
              <a:rPr spc="-10" dirty="0"/>
              <a:t>systemperspektiv.</a:t>
            </a: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/>
              <a:t>Med</a:t>
            </a:r>
            <a:r>
              <a:rPr spc="-30" dirty="0"/>
              <a:t> </a:t>
            </a:r>
            <a:r>
              <a:rPr dirty="0"/>
              <a:t>detta</a:t>
            </a:r>
            <a:r>
              <a:rPr spc="-35" dirty="0"/>
              <a:t> </a:t>
            </a:r>
            <a:r>
              <a:rPr spc="-10" dirty="0"/>
              <a:t>menas:</a:t>
            </a:r>
          </a:p>
          <a:p>
            <a:pPr marL="241300" indent="-228600">
              <a:lnSpc>
                <a:spcPct val="100000"/>
              </a:lnSpc>
              <a:spcBef>
                <a:spcPts val="28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Internationell</a:t>
            </a:r>
            <a:r>
              <a:rPr spc="-65" dirty="0"/>
              <a:t> </a:t>
            </a:r>
            <a:r>
              <a:rPr dirty="0"/>
              <a:t>spetsforskning</a:t>
            </a:r>
            <a:r>
              <a:rPr spc="-55" dirty="0"/>
              <a:t> </a:t>
            </a:r>
            <a:r>
              <a:rPr dirty="0"/>
              <a:t>och</a:t>
            </a:r>
            <a:r>
              <a:rPr spc="-50" dirty="0"/>
              <a:t> </a:t>
            </a:r>
            <a:r>
              <a:rPr spc="-10" dirty="0"/>
              <a:t>kompetens</a:t>
            </a: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Nya</a:t>
            </a:r>
            <a:r>
              <a:rPr spc="-20" dirty="0"/>
              <a:t> </a:t>
            </a:r>
            <a:r>
              <a:rPr dirty="0"/>
              <a:t>tekniska</a:t>
            </a:r>
            <a:r>
              <a:rPr spc="-45" dirty="0"/>
              <a:t> </a:t>
            </a:r>
            <a:r>
              <a:rPr dirty="0"/>
              <a:t>lösningar</a:t>
            </a:r>
            <a:r>
              <a:rPr spc="-30" dirty="0"/>
              <a:t> </a:t>
            </a:r>
            <a:r>
              <a:rPr spc="-10" dirty="0"/>
              <a:t>(tekniker,</a:t>
            </a:r>
            <a:r>
              <a:rPr spc="-50" dirty="0"/>
              <a:t> </a:t>
            </a:r>
            <a:r>
              <a:rPr dirty="0"/>
              <a:t>produkter</a:t>
            </a:r>
            <a:r>
              <a:rPr spc="-55" dirty="0"/>
              <a:t> </a:t>
            </a:r>
            <a:r>
              <a:rPr dirty="0"/>
              <a:t>och</a:t>
            </a:r>
            <a:r>
              <a:rPr spc="-30" dirty="0"/>
              <a:t> </a:t>
            </a:r>
            <a:r>
              <a:rPr spc="-10" dirty="0"/>
              <a:t>processer)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Fungerande</a:t>
            </a:r>
            <a:r>
              <a:rPr spc="-70" dirty="0"/>
              <a:t> </a:t>
            </a:r>
            <a:r>
              <a:rPr dirty="0"/>
              <a:t>affärs-</a:t>
            </a:r>
            <a:r>
              <a:rPr spc="-70" dirty="0"/>
              <a:t> </a:t>
            </a:r>
            <a:r>
              <a:rPr dirty="0"/>
              <a:t>eller</a:t>
            </a:r>
            <a:r>
              <a:rPr spc="-20" dirty="0"/>
              <a:t> </a:t>
            </a:r>
            <a:r>
              <a:rPr spc="-10" dirty="0"/>
              <a:t>värdemodeller</a:t>
            </a:r>
          </a:p>
          <a:p>
            <a:pPr marL="241300" indent="-228600">
              <a:lnSpc>
                <a:spcPct val="100000"/>
              </a:lnSpc>
              <a:spcBef>
                <a:spcPts val="28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Stödjande</a:t>
            </a:r>
            <a:r>
              <a:rPr spc="-40" dirty="0"/>
              <a:t> </a:t>
            </a:r>
            <a:r>
              <a:rPr dirty="0"/>
              <a:t>infrastruktur</a:t>
            </a:r>
            <a:r>
              <a:rPr spc="-65" dirty="0"/>
              <a:t> </a:t>
            </a:r>
            <a:r>
              <a:rPr dirty="0"/>
              <a:t>och</a:t>
            </a:r>
            <a:r>
              <a:rPr spc="-40" dirty="0"/>
              <a:t> </a:t>
            </a:r>
            <a:r>
              <a:rPr spc="-10" dirty="0"/>
              <a:t>produktionssystem</a:t>
            </a: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Möjliggörande</a:t>
            </a:r>
            <a:r>
              <a:rPr spc="-50" dirty="0"/>
              <a:t> </a:t>
            </a:r>
            <a:r>
              <a:rPr dirty="0"/>
              <a:t>policy</a:t>
            </a:r>
            <a:r>
              <a:rPr spc="-15" dirty="0"/>
              <a:t> </a:t>
            </a:r>
            <a:r>
              <a:rPr dirty="0"/>
              <a:t>och</a:t>
            </a:r>
            <a:r>
              <a:rPr spc="-35" dirty="0"/>
              <a:t> </a:t>
            </a:r>
            <a:r>
              <a:rPr spc="-10" dirty="0"/>
              <a:t>regelverk</a:t>
            </a: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Mobilisering</a:t>
            </a:r>
            <a:r>
              <a:rPr spc="-55" dirty="0"/>
              <a:t> </a:t>
            </a:r>
            <a:r>
              <a:rPr dirty="0"/>
              <a:t>och</a:t>
            </a:r>
            <a:r>
              <a:rPr spc="-30" dirty="0"/>
              <a:t> </a:t>
            </a:r>
            <a:r>
              <a:rPr dirty="0"/>
              <a:t>formering</a:t>
            </a:r>
            <a:r>
              <a:rPr spc="-55" dirty="0"/>
              <a:t> </a:t>
            </a:r>
            <a:r>
              <a:rPr dirty="0"/>
              <a:t>av</a:t>
            </a:r>
            <a:r>
              <a:rPr spc="-25" dirty="0"/>
              <a:t> </a:t>
            </a:r>
            <a:r>
              <a:rPr dirty="0"/>
              <a:t>gränsöverskridande</a:t>
            </a:r>
            <a:r>
              <a:rPr spc="-65" dirty="0"/>
              <a:t> </a:t>
            </a:r>
            <a:r>
              <a:rPr spc="-10" dirty="0"/>
              <a:t>aktörsnätverk</a:t>
            </a:r>
          </a:p>
          <a:p>
            <a:pPr marL="241300" indent="-228600">
              <a:lnSpc>
                <a:spcPct val="100000"/>
              </a:lnSpc>
              <a:spcBef>
                <a:spcPts val="28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Tillåtande</a:t>
            </a:r>
            <a:r>
              <a:rPr spc="-40" dirty="0"/>
              <a:t> </a:t>
            </a:r>
            <a:r>
              <a:rPr dirty="0"/>
              <a:t>kultur</a:t>
            </a:r>
            <a:r>
              <a:rPr spc="-45" dirty="0"/>
              <a:t> </a:t>
            </a:r>
            <a:r>
              <a:rPr dirty="0"/>
              <a:t>och</a:t>
            </a:r>
            <a:r>
              <a:rPr spc="-50" dirty="0"/>
              <a:t> </a:t>
            </a:r>
            <a:r>
              <a:rPr dirty="0"/>
              <a:t>omdefiniering</a:t>
            </a:r>
            <a:r>
              <a:rPr spc="-50" dirty="0"/>
              <a:t> </a:t>
            </a:r>
            <a:r>
              <a:rPr dirty="0"/>
              <a:t>av</a:t>
            </a:r>
            <a:r>
              <a:rPr spc="-30" dirty="0"/>
              <a:t> </a:t>
            </a:r>
            <a:r>
              <a:rPr dirty="0"/>
              <a:t>värderingar</a:t>
            </a:r>
            <a:r>
              <a:rPr spc="-60" dirty="0"/>
              <a:t> </a:t>
            </a:r>
            <a:r>
              <a:rPr dirty="0"/>
              <a:t>och</a:t>
            </a:r>
            <a:r>
              <a:rPr spc="-45" dirty="0"/>
              <a:t> </a:t>
            </a:r>
            <a:r>
              <a:rPr spc="-10" dirty="0"/>
              <a:t>normer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/>
          </a:p>
          <a:p>
            <a:pPr marL="241300" indent="-228600">
              <a:lnSpc>
                <a:spcPct val="100000"/>
              </a:lnSpc>
              <a:buFont typeface="Wingdings"/>
              <a:buChar char=""/>
              <a:tabLst>
                <a:tab pos="241300" algn="l"/>
              </a:tabLst>
            </a:pPr>
            <a:r>
              <a:rPr dirty="0"/>
              <a:t>Engagera</a:t>
            </a:r>
            <a:r>
              <a:rPr spc="-50" dirty="0"/>
              <a:t> </a:t>
            </a:r>
            <a:r>
              <a:rPr dirty="0"/>
              <a:t>alla</a:t>
            </a:r>
            <a:r>
              <a:rPr spc="-15" dirty="0"/>
              <a:t> </a:t>
            </a:r>
            <a:r>
              <a:rPr dirty="0"/>
              <a:t>relevanta</a:t>
            </a:r>
            <a:r>
              <a:rPr spc="-35" dirty="0"/>
              <a:t> </a:t>
            </a:r>
            <a:r>
              <a:rPr dirty="0"/>
              <a:t>aktörer</a:t>
            </a:r>
            <a:r>
              <a:rPr spc="-50" dirty="0"/>
              <a:t> </a:t>
            </a:r>
            <a:r>
              <a:rPr dirty="0"/>
              <a:t>för</a:t>
            </a:r>
            <a:r>
              <a:rPr spc="-30" dirty="0"/>
              <a:t> </a:t>
            </a:r>
            <a:r>
              <a:rPr dirty="0"/>
              <a:t>att</a:t>
            </a:r>
            <a:r>
              <a:rPr spc="-20" dirty="0"/>
              <a:t> </a:t>
            </a:r>
            <a:r>
              <a:rPr dirty="0"/>
              <a:t>uppnå</a:t>
            </a:r>
            <a:r>
              <a:rPr spc="-35" dirty="0"/>
              <a:t> </a:t>
            </a:r>
            <a:r>
              <a:rPr spc="-10" dirty="0"/>
              <a:t>målsättningar</a:t>
            </a:r>
          </a:p>
          <a:p>
            <a:pPr marL="241300" indent="-228600">
              <a:lnSpc>
                <a:spcPct val="100000"/>
              </a:lnSpc>
              <a:spcBef>
                <a:spcPts val="290"/>
              </a:spcBef>
              <a:buFont typeface="Wingdings"/>
              <a:buChar char=""/>
              <a:tabLst>
                <a:tab pos="241300" algn="l"/>
              </a:tabLst>
            </a:pPr>
            <a:r>
              <a:rPr spc="-10" dirty="0"/>
              <a:t>Variation</a:t>
            </a:r>
            <a:r>
              <a:rPr spc="-55" dirty="0"/>
              <a:t> </a:t>
            </a:r>
            <a:r>
              <a:rPr dirty="0"/>
              <a:t>av</a:t>
            </a:r>
            <a:r>
              <a:rPr spc="-55" dirty="0"/>
              <a:t> </a:t>
            </a:r>
            <a:r>
              <a:rPr spc="-10" dirty="0"/>
              <a:t>insatser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200" rIns="0" bIns="0" rtlCol="0">
            <a:spAutoFit/>
          </a:bodyPr>
          <a:lstStyle/>
          <a:p>
            <a:pPr marL="405130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003158"/>
                </a:solidFill>
              </a:rPr>
              <a:t>Vad</a:t>
            </a:r>
            <a:r>
              <a:rPr u="none" spc="-8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menar</a:t>
            </a:r>
            <a:r>
              <a:rPr u="none" spc="-70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vi</a:t>
            </a:r>
            <a:r>
              <a:rPr u="none" spc="-7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med</a:t>
            </a:r>
            <a:r>
              <a:rPr u="none" spc="-70" dirty="0">
                <a:solidFill>
                  <a:srgbClr val="003158"/>
                </a:solidFill>
              </a:rPr>
              <a:t> </a:t>
            </a:r>
            <a:r>
              <a:rPr u="none" spc="-10" dirty="0">
                <a:solidFill>
                  <a:srgbClr val="003158"/>
                </a:solidFill>
              </a:rPr>
              <a:t>systeminnovation?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7A562388-D3AC-C628-F1BB-56EC1FEAD592}"/>
              </a:ext>
            </a:extLst>
          </p:cNvPr>
          <p:cNvSpPr/>
          <p:nvPr/>
        </p:nvSpPr>
        <p:spPr>
          <a:xfrm>
            <a:off x="132192" y="3088770"/>
            <a:ext cx="3271522" cy="1443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31CEA2B-1DCC-3428-03FA-3003F9484059}"/>
              </a:ext>
            </a:extLst>
          </p:cNvPr>
          <p:cNvSpPr/>
          <p:nvPr/>
        </p:nvSpPr>
        <p:spPr>
          <a:xfrm>
            <a:off x="3856177" y="895085"/>
            <a:ext cx="3423069" cy="59629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E9EB54F-96A0-F73E-D7E5-FBBC28EA02C5}"/>
              </a:ext>
            </a:extLst>
          </p:cNvPr>
          <p:cNvSpPr/>
          <p:nvPr/>
        </p:nvSpPr>
        <p:spPr>
          <a:xfrm>
            <a:off x="7864380" y="3030580"/>
            <a:ext cx="2041274" cy="1228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7CC41E15-935C-AA86-14F3-D274074C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1800" dirty="0"/>
              <a:t>Swelife – nationellt, strategiskt innovationsprogram för life science och hälsa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B0FE3F5-5F7D-E9EB-9B24-588A8768318F}"/>
              </a:ext>
            </a:extLst>
          </p:cNvPr>
          <p:cNvSpPr txBox="1"/>
          <p:nvPr/>
        </p:nvSpPr>
        <p:spPr>
          <a:xfrm>
            <a:off x="471771" y="1154861"/>
            <a:ext cx="277159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1" i="0" u="none" strike="noStrike" kern="1200" cap="none" spc="0" normalizeH="0" baseline="0" noProof="0" dirty="0">
                <a:ln>
                  <a:noFill/>
                </a:ln>
                <a:solidFill>
                  <a:srgbClr val="AD2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B88119D-F5C7-87CD-B779-DCDCA3C6D3D0}"/>
              </a:ext>
            </a:extLst>
          </p:cNvPr>
          <p:cNvSpPr txBox="1"/>
          <p:nvPr/>
        </p:nvSpPr>
        <p:spPr>
          <a:xfrm rot="16200000">
            <a:off x="-82227" y="1597701"/>
            <a:ext cx="1107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STARTÅR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A5DB8EA-81CF-D4C6-415C-763F8841C7FD}"/>
              </a:ext>
            </a:extLst>
          </p:cNvPr>
          <p:cNvSpPr txBox="1"/>
          <p:nvPr/>
        </p:nvSpPr>
        <p:spPr>
          <a:xfrm>
            <a:off x="1039443" y="1708859"/>
            <a:ext cx="2154413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35CE57F-B8CF-A5B7-5274-8B7ADE8FF96D}"/>
              </a:ext>
            </a:extLst>
          </p:cNvPr>
          <p:cNvSpPr txBox="1"/>
          <p:nvPr/>
        </p:nvSpPr>
        <p:spPr>
          <a:xfrm rot="16200000">
            <a:off x="2649140" y="2031185"/>
            <a:ext cx="114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AVSLUTAS SENAST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A76C8914-1E6D-2700-9F80-F1DB13A6C53F}"/>
              </a:ext>
            </a:extLst>
          </p:cNvPr>
          <p:cNvSpPr txBox="1"/>
          <p:nvPr/>
        </p:nvSpPr>
        <p:spPr>
          <a:xfrm>
            <a:off x="745002" y="3792084"/>
            <a:ext cx="130175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Nationella, skalbara lösningar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41C7A7DC-509C-15B8-A287-16EF184A2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" y="3047333"/>
            <a:ext cx="815717" cy="1846783"/>
          </a:xfrm>
          <a:prstGeom prst="rect">
            <a:avLst/>
          </a:prstGeom>
        </p:spPr>
      </p:pic>
      <p:pic>
        <p:nvPicPr>
          <p:cNvPr id="15" name="Bild 14" descr="Mynt">
            <a:extLst>
              <a:ext uri="{FF2B5EF4-FFF2-40B4-BE49-F238E27FC236}">
                <a16:creationId xmlns:a16="http://schemas.microsoft.com/office/drawing/2014/main" id="{88AD1A5B-CCFF-99C3-654C-49672E643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1028" y="5011217"/>
            <a:ext cx="992808" cy="992808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215011A4-8F9F-6431-23D1-22F2534F247C}"/>
              </a:ext>
            </a:extLst>
          </p:cNvPr>
          <p:cNvSpPr txBox="1"/>
          <p:nvPr/>
        </p:nvSpPr>
        <p:spPr>
          <a:xfrm>
            <a:off x="253186" y="5899240"/>
            <a:ext cx="327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60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1 000 000 000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1D72934-826D-5717-7E07-159E9B1BA7A0}"/>
              </a:ext>
            </a:extLst>
          </p:cNvPr>
          <p:cNvSpPr txBox="1"/>
          <p:nvPr/>
        </p:nvSpPr>
        <p:spPr>
          <a:xfrm>
            <a:off x="173912" y="5122190"/>
            <a:ext cx="204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Årlig budget från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Vinnova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cirka 55 MSEK.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satsning i kronor, </a:t>
            </a:r>
            <a:b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lågt räknat: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5232A19F-EF87-4FD9-42FD-15AD590F1F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777" y="1259275"/>
            <a:ext cx="1983179" cy="1115307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336194F5-D379-1C1C-5020-8AF58C214833}"/>
              </a:ext>
            </a:extLst>
          </p:cNvPr>
          <p:cNvSpPr txBox="1"/>
          <p:nvPr/>
        </p:nvSpPr>
        <p:spPr>
          <a:xfrm>
            <a:off x="7521526" y="2200865"/>
            <a:ext cx="183961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Modeller för system-transformation</a:t>
            </a:r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2A6C43F5-9592-6BF4-E16F-160B3F5B16AE}"/>
              </a:ext>
            </a:extLst>
          </p:cNvPr>
          <p:cNvSpPr>
            <a:spLocks noChangeAspect="1"/>
          </p:cNvSpPr>
          <p:nvPr/>
        </p:nvSpPr>
        <p:spPr>
          <a:xfrm>
            <a:off x="4009768" y="3655674"/>
            <a:ext cx="854508" cy="82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534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9B46B9BB-46FD-546F-8C31-4F22655C5677}"/>
              </a:ext>
            </a:extLst>
          </p:cNvPr>
          <p:cNvSpPr txBox="1"/>
          <p:nvPr/>
        </p:nvSpPr>
        <p:spPr>
          <a:xfrm>
            <a:off x="5044233" y="3731255"/>
            <a:ext cx="210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PROJEKT-FINANSIERING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Beviljad volym mkr (exkl. medfinansiering)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7F20093D-7116-7BAA-3520-0B587D1EBAD8}"/>
              </a:ext>
            </a:extLst>
          </p:cNvPr>
          <p:cNvSpPr txBox="1"/>
          <p:nvPr/>
        </p:nvSpPr>
        <p:spPr>
          <a:xfrm>
            <a:off x="5046493" y="4881197"/>
            <a:ext cx="185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ANTAL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UTLYSNINGAR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974CFEEF-5A1D-C928-46EA-77DF9770D889}"/>
              </a:ext>
            </a:extLst>
          </p:cNvPr>
          <p:cNvSpPr txBox="1"/>
          <p:nvPr/>
        </p:nvSpPr>
        <p:spPr>
          <a:xfrm>
            <a:off x="5044232" y="1410246"/>
            <a:ext cx="236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ANTAL UNIKA</a:t>
            </a:r>
            <a:b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 deltagit i Swelifes projekt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(lågt räknat)</a:t>
            </a: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12862B3D-2947-10A0-1FB6-F8823BFD2C0A}"/>
              </a:ext>
            </a:extLst>
          </p:cNvPr>
          <p:cNvSpPr>
            <a:spLocks noChangeAspect="1"/>
          </p:cNvSpPr>
          <p:nvPr/>
        </p:nvSpPr>
        <p:spPr>
          <a:xfrm>
            <a:off x="4009768" y="2529301"/>
            <a:ext cx="854508" cy="82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243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9B1D70C0-37FC-EA45-4013-2A91EA045F85}"/>
              </a:ext>
            </a:extLst>
          </p:cNvPr>
          <p:cNvSpPr txBox="1"/>
          <p:nvPr/>
        </p:nvSpPr>
        <p:spPr>
          <a:xfrm>
            <a:off x="5019194" y="2600796"/>
            <a:ext cx="233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BEVILJADE PROJEKT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Varav 171 innovationsprojekt (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sept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2022)</a:t>
            </a:r>
          </a:p>
        </p:txBody>
      </p:sp>
      <p:sp>
        <p:nvSpPr>
          <p:cNvPr id="28" name="Ellips 27">
            <a:extLst>
              <a:ext uri="{FF2B5EF4-FFF2-40B4-BE49-F238E27FC236}">
                <a16:creationId xmlns:a16="http://schemas.microsoft.com/office/drawing/2014/main" id="{B2C1BF6A-FD76-ABD0-8915-C642206AEE19}"/>
              </a:ext>
            </a:extLst>
          </p:cNvPr>
          <p:cNvSpPr>
            <a:spLocks noChangeAspect="1"/>
          </p:cNvSpPr>
          <p:nvPr/>
        </p:nvSpPr>
        <p:spPr>
          <a:xfrm>
            <a:off x="4009768" y="4782047"/>
            <a:ext cx="854508" cy="82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9714F89B-EA05-7D52-EA31-7E14812AB909}"/>
              </a:ext>
            </a:extLst>
          </p:cNvPr>
          <p:cNvSpPr>
            <a:spLocks noChangeAspect="1"/>
          </p:cNvSpPr>
          <p:nvPr/>
        </p:nvSpPr>
        <p:spPr>
          <a:xfrm>
            <a:off x="4009768" y="1402928"/>
            <a:ext cx="854508" cy="82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400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E60DDBAC-9CEA-052E-1313-BC548CE53C28}"/>
              </a:ext>
            </a:extLst>
          </p:cNvPr>
          <p:cNvSpPr txBox="1"/>
          <p:nvPr/>
        </p:nvSpPr>
        <p:spPr>
          <a:xfrm>
            <a:off x="1726128" y="3962579"/>
            <a:ext cx="155313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Kommersialiserbara innovativa projekt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E95E3A82-4FD5-9177-8F43-4AEF9595201B}"/>
              </a:ext>
            </a:extLst>
          </p:cNvPr>
          <p:cNvSpPr txBox="1"/>
          <p:nvPr/>
        </p:nvSpPr>
        <p:spPr>
          <a:xfrm>
            <a:off x="134285" y="3089641"/>
            <a:ext cx="1301113" cy="261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 FINANSIERAR</a:t>
            </a:r>
          </a:p>
        </p:txBody>
      </p:sp>
      <p:pic>
        <p:nvPicPr>
          <p:cNvPr id="38" name="Bild 37" descr="Glödlampa och kugghjul">
            <a:extLst>
              <a:ext uri="{FF2B5EF4-FFF2-40B4-BE49-F238E27FC236}">
                <a16:creationId xmlns:a16="http://schemas.microsoft.com/office/drawing/2014/main" id="{95E3A3E6-5A13-66F1-802E-AD93DDEC4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5428" y="3185077"/>
            <a:ext cx="754533" cy="754533"/>
          </a:xfrm>
          <a:prstGeom prst="rect">
            <a:avLst/>
          </a:pr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16BE5347-FCE5-F61F-D382-55DFECA5A1EF}"/>
              </a:ext>
            </a:extLst>
          </p:cNvPr>
          <p:cNvSpPr txBox="1"/>
          <p:nvPr/>
        </p:nvSpPr>
        <p:spPr>
          <a:xfrm>
            <a:off x="3856177" y="901671"/>
            <a:ext cx="1905962" cy="261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GJORT HITTILLS (2022)</a:t>
            </a:r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53B7C57D-C2E1-B2EB-5912-27D90E5FE489}"/>
              </a:ext>
            </a:extLst>
          </p:cNvPr>
          <p:cNvSpPr>
            <a:spLocks noChangeAspect="1"/>
          </p:cNvSpPr>
          <p:nvPr/>
        </p:nvSpPr>
        <p:spPr>
          <a:xfrm>
            <a:off x="4016004" y="5907503"/>
            <a:ext cx="854508" cy="82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1:12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D51BB546-A741-9687-CD9C-284C17F750FC}"/>
              </a:ext>
            </a:extLst>
          </p:cNvPr>
          <p:cNvSpPr txBox="1"/>
          <p:nvPr/>
        </p:nvSpPr>
        <p:spPr>
          <a:xfrm>
            <a:off x="5044232" y="5830239"/>
            <a:ext cx="210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FÖRHÅLLANDE SATSADE KRONOR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på innovationsprojekt vs följdfinansiering, lågt räknat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08230F4A-7459-A7CB-25F4-B9C1F238EC7A}"/>
              </a:ext>
            </a:extLst>
          </p:cNvPr>
          <p:cNvSpPr txBox="1"/>
          <p:nvPr/>
        </p:nvSpPr>
        <p:spPr>
          <a:xfrm>
            <a:off x="7502995" y="892295"/>
            <a:ext cx="1905962" cy="261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NÅGRA EXEMPEL</a:t>
            </a:r>
          </a:p>
        </p:txBody>
      </p:sp>
      <p:pic>
        <p:nvPicPr>
          <p:cNvPr id="45" name="Bild 44" descr="Sjukvård">
            <a:extLst>
              <a:ext uri="{FF2B5EF4-FFF2-40B4-BE49-F238E27FC236}">
                <a16:creationId xmlns:a16="http://schemas.microsoft.com/office/drawing/2014/main" id="{C2A81F5C-0B5A-5A5E-82FA-CD88011B9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33041" y="2816855"/>
            <a:ext cx="914400" cy="914400"/>
          </a:xfrm>
          <a:prstGeom prst="rect">
            <a:avLst/>
          </a:prstGeom>
        </p:spPr>
      </p:pic>
      <p:sp>
        <p:nvSpPr>
          <p:cNvPr id="46" name="textruta 45">
            <a:extLst>
              <a:ext uri="{FF2B5EF4-FFF2-40B4-BE49-F238E27FC236}">
                <a16:creationId xmlns:a16="http://schemas.microsoft.com/office/drawing/2014/main" id="{A158BDA6-05F8-C41C-ED42-F3A82F853E5F}"/>
              </a:ext>
            </a:extLst>
          </p:cNvPr>
          <p:cNvSpPr txBox="1"/>
          <p:nvPr/>
        </p:nvSpPr>
        <p:spPr>
          <a:xfrm>
            <a:off x="8338689" y="2876255"/>
            <a:ext cx="183961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Sjukvårdsintegrerad biobankning för bättre forskning finns i alla sjukvårdsregioner.</a:t>
            </a:r>
          </a:p>
        </p:txBody>
      </p:sp>
      <p:pic>
        <p:nvPicPr>
          <p:cNvPr id="48" name="Bild 47" descr="DNA">
            <a:extLst>
              <a:ext uri="{FF2B5EF4-FFF2-40B4-BE49-F238E27FC236}">
                <a16:creationId xmlns:a16="http://schemas.microsoft.com/office/drawing/2014/main" id="{8FFD5439-2B05-0CBD-D34E-D8BE1B6D01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33041" y="4083030"/>
            <a:ext cx="914400" cy="914400"/>
          </a:xfrm>
          <a:prstGeom prst="rect">
            <a:avLst/>
          </a:prstGeom>
        </p:spPr>
      </p:pic>
      <p:sp>
        <p:nvSpPr>
          <p:cNvPr id="49" name="textruta 48">
            <a:extLst>
              <a:ext uri="{FF2B5EF4-FFF2-40B4-BE49-F238E27FC236}">
                <a16:creationId xmlns:a16="http://schemas.microsoft.com/office/drawing/2014/main" id="{9C4D1199-17CB-A326-B55E-0654D7FAC31B}"/>
              </a:ext>
            </a:extLst>
          </p:cNvPr>
          <p:cNvSpPr txBox="1"/>
          <p:nvPr/>
        </p:nvSpPr>
        <p:spPr>
          <a:xfrm>
            <a:off x="8338688" y="4091016"/>
            <a:ext cx="183961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Genomic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Medicine Sweden säkerställer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genomiklösningar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 vården i hela landet.</a:t>
            </a:r>
          </a:p>
        </p:txBody>
      </p:sp>
      <p:pic>
        <p:nvPicPr>
          <p:cNvPr id="51" name="Bild 50" descr="Man med baby">
            <a:extLst>
              <a:ext uri="{FF2B5EF4-FFF2-40B4-BE49-F238E27FC236}">
                <a16:creationId xmlns:a16="http://schemas.microsoft.com/office/drawing/2014/main" id="{96C67540-AA6F-4F35-1073-FEFD5B8D29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24288" y="5342862"/>
            <a:ext cx="914400" cy="914400"/>
          </a:xfrm>
          <a:prstGeom prst="rect">
            <a:avLst/>
          </a:prstGeom>
        </p:spPr>
      </p:pic>
      <p:sp>
        <p:nvSpPr>
          <p:cNvPr id="52" name="textruta 51">
            <a:extLst>
              <a:ext uri="{FF2B5EF4-FFF2-40B4-BE49-F238E27FC236}">
                <a16:creationId xmlns:a16="http://schemas.microsoft.com/office/drawing/2014/main" id="{796E827C-9D22-530A-342D-A0CDC65E9BEF}"/>
              </a:ext>
            </a:extLst>
          </p:cNvPr>
          <p:cNvSpPr txBox="1"/>
          <p:nvPr/>
        </p:nvSpPr>
        <p:spPr>
          <a:xfrm>
            <a:off x="8338687" y="5381194"/>
            <a:ext cx="1839617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 har gjort flera satsningar för att stärka patientmedverkan när nya innovationer tas fram.</a:t>
            </a:r>
          </a:p>
        </p:txBody>
      </p:sp>
    </p:spTree>
    <p:extLst>
      <p:ext uri="{BB962C8B-B14F-4D97-AF65-F5344CB8AC3E}">
        <p14:creationId xmlns:p14="http://schemas.microsoft.com/office/powerpoint/2010/main" val="381126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314" y="2111110"/>
            <a:ext cx="396811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Export</a:t>
            </a:r>
            <a:r>
              <a:rPr sz="2200" spc="-5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av</a:t>
            </a:r>
            <a:r>
              <a:rPr sz="2200" spc="-5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hållbara</a:t>
            </a:r>
            <a:r>
              <a:rPr sz="2200" spc="-6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lösningar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59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Internationell</a:t>
            </a:r>
            <a:r>
              <a:rPr sz="2200" spc="-1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attraktivitet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59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Internationell</a:t>
            </a:r>
            <a:r>
              <a:rPr sz="2200" spc="-1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spetskompetens</a:t>
            </a:r>
            <a:endParaRPr sz="2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610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003158"/>
                </a:solidFill>
                <a:latin typeface="Arial"/>
                <a:cs typeface="Arial"/>
              </a:rPr>
              <a:t>Internationell</a:t>
            </a:r>
            <a:r>
              <a:rPr sz="2200" spc="-1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3158"/>
                </a:solidFill>
                <a:latin typeface="Arial"/>
                <a:cs typeface="Arial"/>
              </a:rPr>
              <a:t>finansiering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192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003158"/>
                </a:solidFill>
              </a:rPr>
              <a:t>Vad</a:t>
            </a:r>
            <a:r>
              <a:rPr u="none" spc="-6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menar</a:t>
            </a:r>
            <a:r>
              <a:rPr u="none" spc="-60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vi</a:t>
            </a:r>
            <a:r>
              <a:rPr u="none" spc="-60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med</a:t>
            </a:r>
            <a:r>
              <a:rPr u="none" spc="-6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global</a:t>
            </a:r>
            <a:r>
              <a:rPr u="none" spc="-50" dirty="0">
                <a:solidFill>
                  <a:srgbClr val="003158"/>
                </a:solidFill>
              </a:rPr>
              <a:t> </a:t>
            </a:r>
            <a:r>
              <a:rPr u="none" spc="-10" dirty="0">
                <a:solidFill>
                  <a:srgbClr val="003158"/>
                </a:solidFill>
              </a:rPr>
              <a:t>konkurrenskraft?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5832" y="1556004"/>
            <a:ext cx="5916168" cy="46664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0952"/>
            <a:ext cx="12192000" cy="4701540"/>
          </a:xfrm>
          <a:custGeom>
            <a:avLst/>
            <a:gdLst/>
            <a:ahLst/>
            <a:cxnLst/>
            <a:rect l="l" t="t" r="r" b="b"/>
            <a:pathLst>
              <a:path w="12192000" h="4701540">
                <a:moveTo>
                  <a:pt x="12192000" y="0"/>
                </a:moveTo>
                <a:lnTo>
                  <a:pt x="0" y="0"/>
                </a:lnTo>
                <a:lnTo>
                  <a:pt x="0" y="4701540"/>
                </a:lnTo>
                <a:lnTo>
                  <a:pt x="12192000" y="470154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6410325"/>
            <a:ext cx="2628900" cy="278765"/>
            <a:chOff x="0" y="6410325"/>
            <a:chExt cx="2628900" cy="278765"/>
          </a:xfrm>
        </p:grpSpPr>
        <p:sp>
          <p:nvSpPr>
            <p:cNvPr id="4" name="object 4"/>
            <p:cNvSpPr/>
            <p:nvPr/>
          </p:nvSpPr>
          <p:spPr>
            <a:xfrm>
              <a:off x="0" y="6410325"/>
              <a:ext cx="2628900" cy="278765"/>
            </a:xfrm>
            <a:custGeom>
              <a:avLst/>
              <a:gdLst/>
              <a:ahLst/>
              <a:cxnLst/>
              <a:rect l="l" t="t" r="r" b="b"/>
              <a:pathLst>
                <a:path w="2628900" h="278765">
                  <a:moveTo>
                    <a:pt x="2525172" y="278509"/>
                  </a:moveTo>
                  <a:lnTo>
                    <a:pt x="0" y="278509"/>
                  </a:lnTo>
                  <a:lnTo>
                    <a:pt x="0" y="0"/>
                  </a:lnTo>
                  <a:lnTo>
                    <a:pt x="2628409" y="0"/>
                  </a:lnTo>
                  <a:lnTo>
                    <a:pt x="2628409" y="177194"/>
                  </a:lnTo>
                  <a:lnTo>
                    <a:pt x="2525172" y="278509"/>
                  </a:lnTo>
                  <a:close/>
                </a:path>
              </a:pathLst>
            </a:custGeom>
            <a:solidFill>
              <a:srgbClr val="068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678" y="6498924"/>
              <a:ext cx="1788540" cy="109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200" rIns="0" bIns="0" rtlCol="0">
            <a:spAutoFit/>
          </a:bodyPr>
          <a:lstStyle/>
          <a:p>
            <a:pPr marL="405130">
              <a:lnSpc>
                <a:spcPct val="100000"/>
              </a:lnSpc>
              <a:spcBef>
                <a:spcPts val="105"/>
              </a:spcBef>
            </a:pPr>
            <a:r>
              <a:rPr u="none" dirty="0">
                <a:solidFill>
                  <a:srgbClr val="003158"/>
                </a:solidFill>
              </a:rPr>
              <a:t>Kommer</a:t>
            </a:r>
            <a:r>
              <a:rPr u="none" spc="-2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det</a:t>
            </a:r>
            <a:r>
              <a:rPr u="none" spc="-20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komma</a:t>
            </a:r>
            <a:r>
              <a:rPr u="none" spc="-15" dirty="0">
                <a:solidFill>
                  <a:srgbClr val="003158"/>
                </a:solidFill>
              </a:rPr>
              <a:t> </a:t>
            </a:r>
            <a:r>
              <a:rPr u="none" dirty="0">
                <a:solidFill>
                  <a:srgbClr val="003158"/>
                </a:solidFill>
              </a:rPr>
              <a:t>fler</a:t>
            </a:r>
            <a:r>
              <a:rPr u="none" spc="-10" dirty="0">
                <a:solidFill>
                  <a:srgbClr val="003158"/>
                </a:solidFill>
              </a:rPr>
              <a:t> möjligheter?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944" y="1199388"/>
            <a:ext cx="10399775" cy="49819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5027" y="6443949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0D0D0D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5396"/>
            <a:ext cx="12191999" cy="429766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2355" y="2453639"/>
            <a:ext cx="3122930" cy="1754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0805" marR="420370">
              <a:lnSpc>
                <a:spcPct val="100000"/>
              </a:lnSpc>
              <a:spcBef>
                <a:spcPts val="240"/>
              </a:spcBef>
            </a:pPr>
            <a:r>
              <a:rPr sz="1800" spc="-75" dirty="0">
                <a:latin typeface="Arial"/>
                <a:cs typeface="Arial"/>
              </a:rPr>
              <a:t>Förberedelseprojekt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inför </a:t>
            </a:r>
            <a:r>
              <a:rPr sz="1800" spc="-100" dirty="0">
                <a:latin typeface="Arial"/>
                <a:cs typeface="Arial"/>
              </a:rPr>
              <a:t>nästa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generation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strategiska </a:t>
            </a:r>
            <a:r>
              <a:rPr sz="1800" spc="-10" dirty="0">
                <a:latin typeface="Arial"/>
                <a:cs typeface="Arial"/>
              </a:rPr>
              <a:t>innovationsprogram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0559" y="2453639"/>
            <a:ext cx="3078480" cy="1754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228600">
              <a:lnSpc>
                <a:spcPct val="100000"/>
              </a:lnSpc>
              <a:spcBef>
                <a:spcPts val="240"/>
              </a:spcBef>
            </a:pPr>
            <a:r>
              <a:rPr sz="1800" spc="-50" dirty="0">
                <a:latin typeface="Arial"/>
                <a:cs typeface="Arial"/>
              </a:rPr>
              <a:t>Aktörer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114" dirty="0">
                <a:latin typeface="Arial"/>
                <a:cs typeface="Arial"/>
              </a:rPr>
              <a:t>som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vill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35" dirty="0">
                <a:latin typeface="Arial"/>
                <a:cs typeface="Arial"/>
              </a:rPr>
              <a:t>skapa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en </a:t>
            </a:r>
            <a:r>
              <a:rPr sz="1800" spc="-50" dirty="0">
                <a:latin typeface="Arial"/>
                <a:cs typeface="Arial"/>
              </a:rPr>
              <a:t>flexibel, </a:t>
            </a:r>
            <a:r>
              <a:rPr sz="1800" spc="-75" dirty="0">
                <a:latin typeface="Arial"/>
                <a:cs typeface="Arial"/>
              </a:rPr>
              <a:t>långsiktig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och </a:t>
            </a:r>
            <a:r>
              <a:rPr sz="1800" spc="-65" dirty="0">
                <a:latin typeface="Arial"/>
                <a:cs typeface="Arial"/>
              </a:rPr>
              <a:t>aktörsdriven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samverkansform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8764" y="2453639"/>
            <a:ext cx="3122930" cy="1754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209" rIns="0" bIns="0" rtlCol="0">
            <a:spAutoFit/>
          </a:bodyPr>
          <a:lstStyle/>
          <a:p>
            <a:pPr marL="91440" marR="209550">
              <a:lnSpc>
                <a:spcPct val="100499"/>
              </a:lnSpc>
              <a:spcBef>
                <a:spcPts val="229"/>
              </a:spcBef>
            </a:pPr>
            <a:r>
              <a:rPr sz="1800" spc="-50" dirty="0">
                <a:latin typeface="Arial"/>
                <a:cs typeface="Arial"/>
              </a:rPr>
              <a:t>Maximalt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1,5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miljoner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330" dirty="0">
                <a:latin typeface="Arial"/>
                <a:cs typeface="Arial"/>
              </a:rPr>
              <a:t>SEK</a:t>
            </a:r>
            <a:r>
              <a:rPr sz="1800" spc="-75" dirty="0">
                <a:latin typeface="Arial"/>
                <a:cs typeface="Arial"/>
              </a:rPr>
              <a:t> kan </a:t>
            </a:r>
            <a:r>
              <a:rPr sz="1800" spc="-150" dirty="0">
                <a:latin typeface="Arial"/>
                <a:cs typeface="Arial"/>
              </a:rPr>
              <a:t>sökas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per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projekt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och </a:t>
            </a:r>
            <a:r>
              <a:rPr sz="1800" spc="-35" dirty="0">
                <a:latin typeface="Arial"/>
                <a:cs typeface="Arial"/>
              </a:rPr>
              <a:t>projekttiden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är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cirka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8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mån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4424171"/>
            <a:ext cx="12192000" cy="1714500"/>
            <a:chOff x="0" y="4424171"/>
            <a:chExt cx="12192000" cy="17145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24172"/>
              <a:ext cx="9851135" cy="17144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7476" y="4424171"/>
              <a:ext cx="4954523" cy="17145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1835" y="60430"/>
            <a:ext cx="1162832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dirty="0">
                <a:solidFill>
                  <a:srgbClr val="003158"/>
                </a:solidFill>
              </a:rPr>
              <a:t>Besök</a:t>
            </a:r>
            <a:r>
              <a:rPr u="none" spc="-20" dirty="0">
                <a:solidFill>
                  <a:srgbClr val="003158"/>
                </a:solidFill>
              </a:rPr>
              <a:t> </a:t>
            </a:r>
            <a:r>
              <a:rPr spc="-10" dirty="0">
                <a:hlinkClick r:id="rId5"/>
              </a:rPr>
              <a:t>utlysningswebben</a:t>
            </a:r>
            <a:r>
              <a:rPr u="none" spc="-10" dirty="0">
                <a:solidFill>
                  <a:srgbClr val="003158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8FA05B-C529-DCD4-2D05-D449D438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Bilder från </a:t>
            </a:r>
            <a:r>
              <a:rPr lang="sv-SE" dirty="0" err="1"/>
              <a:t>Vinnova</a:t>
            </a:r>
            <a:r>
              <a:rPr lang="sv-SE" dirty="0"/>
              <a:t>, Formas och Energimyndigheten</a:t>
            </a:r>
          </a:p>
        </p:txBody>
      </p:sp>
    </p:spTree>
    <p:extLst>
      <p:ext uri="{BB962C8B-B14F-4D97-AF65-F5344CB8AC3E}">
        <p14:creationId xmlns:p14="http://schemas.microsoft.com/office/powerpoint/2010/main" val="19875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" y="761"/>
            <a:ext cx="12191238" cy="685723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25080" y="3981451"/>
            <a:ext cx="3566159" cy="28757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46919" y="6007608"/>
            <a:ext cx="1697734" cy="36271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3795" y="2501310"/>
            <a:ext cx="6542405" cy="134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1" u="none" dirty="0">
                <a:solidFill>
                  <a:srgbClr val="FFFFFF"/>
                </a:solidFill>
                <a:latin typeface="Arial-BoldItalicMT"/>
                <a:cs typeface="Arial-BoldItalicMT"/>
              </a:rPr>
              <a:t>Impact</a:t>
            </a:r>
            <a:r>
              <a:rPr sz="6000" i="1" u="none" spc="-25" dirty="0">
                <a:solidFill>
                  <a:srgbClr val="FFFFFF"/>
                </a:solidFill>
                <a:latin typeface="Arial-BoldItalicMT"/>
                <a:cs typeface="Arial-BoldItalicMT"/>
              </a:rPr>
              <a:t> </a:t>
            </a:r>
            <a:r>
              <a:rPr sz="6000" u="none" spc="-10" dirty="0">
                <a:solidFill>
                  <a:srgbClr val="FFFFFF"/>
                </a:solidFill>
              </a:rPr>
              <a:t>Innovation</a:t>
            </a:r>
            <a:endParaRPr sz="6000">
              <a:latin typeface="Arial-BoldItalicMT"/>
              <a:cs typeface="Arial-BoldItalicMT"/>
            </a:endParaRPr>
          </a:p>
          <a:p>
            <a:pPr marL="77470">
              <a:lnSpc>
                <a:spcPct val="100000"/>
              </a:lnSpc>
              <a:spcBef>
                <a:spcPts val="1415"/>
              </a:spcBef>
            </a:pPr>
            <a:r>
              <a:rPr sz="1500" b="0" u="none" spc="-20" dirty="0">
                <a:solidFill>
                  <a:srgbClr val="FFFFFF"/>
                </a:solidFill>
                <a:latin typeface="Arial"/>
                <a:cs typeface="Arial"/>
              </a:rPr>
              <a:t>Nästa</a:t>
            </a:r>
            <a:r>
              <a:rPr sz="1500" b="0" u="none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0" u="none" dirty="0">
                <a:solidFill>
                  <a:srgbClr val="FFFFFF"/>
                </a:solidFill>
                <a:latin typeface="Arial"/>
                <a:cs typeface="Arial"/>
              </a:rPr>
              <a:t>generations</a:t>
            </a:r>
            <a:r>
              <a:rPr sz="1500" b="0" u="none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0" u="none" spc="-10" dirty="0">
                <a:solidFill>
                  <a:srgbClr val="FFFFFF"/>
                </a:solidFill>
                <a:latin typeface="Arial"/>
                <a:cs typeface="Arial"/>
              </a:rPr>
              <a:t>strategiska</a:t>
            </a:r>
            <a:r>
              <a:rPr sz="1500" b="0" u="none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0" u="none" spc="-10" dirty="0">
                <a:solidFill>
                  <a:srgbClr val="FFFFFF"/>
                </a:solidFill>
                <a:latin typeface="Arial"/>
                <a:cs typeface="Arial"/>
              </a:rPr>
              <a:t>innovationsprogram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Målsättning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9894" y="3344571"/>
            <a:ext cx="7245984" cy="123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är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framtidens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innovationsprogram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växlar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upp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omställningen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till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ett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hållbart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samhälle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och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stärker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Sveriges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globala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konkurrenskraft.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894" y="521229"/>
            <a:ext cx="3829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VAD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89151" y="515133"/>
            <a:ext cx="1758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solidFill>
                  <a:srgbClr val="FFFFFF"/>
                </a:solidFill>
                <a:latin typeface="Arial-BoldItalicMT"/>
                <a:cs typeface="Arial-BoldItalicMT"/>
              </a:rPr>
              <a:t>Impact</a:t>
            </a:r>
            <a:r>
              <a:rPr sz="1600" b="1" i="1" spc="-45" dirty="0">
                <a:solidFill>
                  <a:srgbClr val="FFFFFF"/>
                </a:solidFill>
                <a:latin typeface="Arial-BoldItalicMT"/>
                <a:cs typeface="Arial-BoldItalicM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67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180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6737" y="2982056"/>
            <a:ext cx="71501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u="none" dirty="0">
                <a:solidFill>
                  <a:srgbClr val="FFFFFF"/>
                </a:solidFill>
              </a:rPr>
              <a:t>Programmets</a:t>
            </a:r>
            <a:r>
              <a:rPr sz="5400" u="none" spc="-30" dirty="0">
                <a:solidFill>
                  <a:srgbClr val="FFFFFF"/>
                </a:solidFill>
              </a:rPr>
              <a:t> </a:t>
            </a:r>
            <a:r>
              <a:rPr sz="5400" u="none" spc="-10" dirty="0">
                <a:solidFill>
                  <a:srgbClr val="FFFFFF"/>
                </a:solidFill>
              </a:rPr>
              <a:t>riktning</a:t>
            </a:r>
            <a:endParaRPr sz="5400"/>
          </a:p>
        </p:txBody>
      </p:sp>
      <p:sp>
        <p:nvSpPr>
          <p:cNvPr id="6" name="object 6"/>
          <p:cNvSpPr txBox="1"/>
          <p:nvPr/>
        </p:nvSpPr>
        <p:spPr>
          <a:xfrm>
            <a:off x="632984" y="521229"/>
            <a:ext cx="6470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FOKUS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89151" y="515133"/>
            <a:ext cx="1758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solidFill>
                  <a:srgbClr val="FFFFFF"/>
                </a:solidFill>
                <a:latin typeface="Arial-BoldItalicMT"/>
                <a:cs typeface="Arial-BoldItalicMT"/>
              </a:rPr>
              <a:t>Impact</a:t>
            </a:r>
            <a:r>
              <a:rPr sz="1600" b="1" i="1" spc="-45" dirty="0">
                <a:solidFill>
                  <a:srgbClr val="FFFFFF"/>
                </a:solidFill>
                <a:latin typeface="Arial-BoldItalicMT"/>
                <a:cs typeface="Arial-BoldItalicM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0380B64-74A2-FF69-FAA4-39003744EA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53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object 2"/>
          <p:cNvSpPr txBox="1"/>
          <p:nvPr/>
        </p:nvSpPr>
        <p:spPr>
          <a:xfrm>
            <a:off x="838517" y="1864253"/>
            <a:ext cx="10514965" cy="39376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" algn="ctr">
              <a:lnSpc>
                <a:spcPts val="3075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Produktion, konsumtion och värdekedjor inom</a:t>
            </a:r>
            <a:endParaRPr sz="3200" dirty="0">
              <a:latin typeface="Arial"/>
              <a:cs typeface="Arial"/>
            </a:endParaRPr>
          </a:p>
          <a:p>
            <a:pPr marL="107314" algn="ctr">
              <a:lnSpc>
                <a:spcPts val="6315"/>
              </a:lnSpc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Planetens gränser</a:t>
            </a:r>
            <a:endParaRPr sz="6000" dirty="0">
              <a:latin typeface="Arial"/>
              <a:cs typeface="Arial"/>
            </a:endParaRPr>
          </a:p>
          <a:p>
            <a:pPr marL="12700" marR="5080" algn="ctr">
              <a:lnSpc>
                <a:spcPts val="6959"/>
              </a:lnSpc>
              <a:spcBef>
                <a:spcPts val="219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Attraktiva, välfungerande samhällen God och jämlik hälsa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984" y="521229"/>
            <a:ext cx="6470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FOKUS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89151" y="515133"/>
            <a:ext cx="1758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solidFill>
                  <a:srgbClr val="FFFFFF"/>
                </a:solidFill>
                <a:latin typeface="Arial-BoldItalicMT"/>
                <a:cs typeface="Arial-BoldItalicMT"/>
              </a:rPr>
              <a:t>Impact</a:t>
            </a:r>
            <a:r>
              <a:rPr sz="1600" b="1" i="1" spc="-45" dirty="0">
                <a:solidFill>
                  <a:srgbClr val="FFFFFF"/>
                </a:solidFill>
                <a:latin typeface="Arial-BoldItalicMT"/>
                <a:cs typeface="Arial-BoldItalicMT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10325"/>
            <a:ext cx="2628900" cy="278765"/>
          </a:xfrm>
          <a:custGeom>
            <a:avLst/>
            <a:gdLst/>
            <a:ahLst/>
            <a:cxnLst/>
            <a:rect l="l" t="t" r="r" b="b"/>
            <a:pathLst>
              <a:path w="2628900" h="278765">
                <a:moveTo>
                  <a:pt x="2525172" y="278509"/>
                </a:moveTo>
                <a:lnTo>
                  <a:pt x="0" y="278509"/>
                </a:lnTo>
                <a:lnTo>
                  <a:pt x="0" y="0"/>
                </a:lnTo>
                <a:lnTo>
                  <a:pt x="2628409" y="0"/>
                </a:lnTo>
                <a:lnTo>
                  <a:pt x="2628409" y="177194"/>
                </a:lnTo>
                <a:lnTo>
                  <a:pt x="2525172" y="278509"/>
                </a:lnTo>
                <a:close/>
              </a:path>
            </a:pathLst>
          </a:custGeom>
          <a:solidFill>
            <a:srgbClr val="068F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678" y="6498924"/>
              <a:ext cx="1788540" cy="109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6998" y="973019"/>
            <a:ext cx="76498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dirty="0">
                <a:solidFill>
                  <a:srgbClr val="FFFFFF"/>
                </a:solidFill>
              </a:rPr>
              <a:t>Ett</a:t>
            </a:r>
            <a:r>
              <a:rPr sz="4800" u="none" spc="-15" dirty="0">
                <a:solidFill>
                  <a:srgbClr val="FFFFFF"/>
                </a:solidFill>
              </a:rPr>
              <a:t> </a:t>
            </a:r>
            <a:r>
              <a:rPr sz="4800" u="none" dirty="0">
                <a:solidFill>
                  <a:srgbClr val="FFFFFF"/>
                </a:solidFill>
              </a:rPr>
              <a:t>utvecklat</a:t>
            </a:r>
            <a:r>
              <a:rPr sz="4800" u="none" spc="45" dirty="0">
                <a:solidFill>
                  <a:srgbClr val="FFFFFF"/>
                </a:solidFill>
              </a:rPr>
              <a:t> </a:t>
            </a:r>
            <a:r>
              <a:rPr sz="4800" u="none" spc="-10" dirty="0">
                <a:solidFill>
                  <a:srgbClr val="FFFFFF"/>
                </a:solidFill>
              </a:rPr>
              <a:t>angreppssätt</a:t>
            </a:r>
            <a:endParaRPr sz="4800"/>
          </a:p>
        </p:txBody>
      </p:sp>
      <p:sp>
        <p:nvSpPr>
          <p:cNvPr id="7" name="object 7"/>
          <p:cNvSpPr/>
          <p:nvPr/>
        </p:nvSpPr>
        <p:spPr>
          <a:xfrm>
            <a:off x="862583" y="2965704"/>
            <a:ext cx="8368665" cy="3596640"/>
          </a:xfrm>
          <a:custGeom>
            <a:avLst/>
            <a:gdLst/>
            <a:ahLst/>
            <a:cxnLst/>
            <a:rect l="l" t="t" r="r" b="b"/>
            <a:pathLst>
              <a:path w="8368665" h="3596640">
                <a:moveTo>
                  <a:pt x="8368283" y="0"/>
                </a:moveTo>
                <a:lnTo>
                  <a:pt x="0" y="0"/>
                </a:lnTo>
                <a:lnTo>
                  <a:pt x="0" y="3596640"/>
                </a:lnTo>
                <a:lnTo>
                  <a:pt x="8368283" y="3596640"/>
                </a:lnTo>
                <a:lnTo>
                  <a:pt x="8368283" y="0"/>
                </a:lnTo>
                <a:close/>
              </a:path>
            </a:pathLst>
          </a:custGeom>
          <a:solidFill>
            <a:srgbClr val="C0C0C0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41448" y="2949525"/>
            <a:ext cx="8007350" cy="353695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Färre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men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större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program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Transformation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av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samhällssystem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mot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hållbarhet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2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Systemperspektiv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förutsätter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bred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aktörsmedverkan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förmår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utveckla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spets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Missions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och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missionorienterat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arbetssätt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Tillsammans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säkra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större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internationell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uppkoppling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Stöd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för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att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möjliggöra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transformation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tex.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accelerator,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formativ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utvärdering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och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uppföljning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10325"/>
            <a:ext cx="2628900" cy="278765"/>
            <a:chOff x="0" y="6410325"/>
            <a:chExt cx="2628900" cy="278765"/>
          </a:xfrm>
        </p:grpSpPr>
        <p:sp>
          <p:nvSpPr>
            <p:cNvPr id="3" name="object 3"/>
            <p:cNvSpPr/>
            <p:nvPr/>
          </p:nvSpPr>
          <p:spPr>
            <a:xfrm>
              <a:off x="0" y="6410325"/>
              <a:ext cx="2628900" cy="278765"/>
            </a:xfrm>
            <a:custGeom>
              <a:avLst/>
              <a:gdLst/>
              <a:ahLst/>
              <a:cxnLst/>
              <a:rect l="l" t="t" r="r" b="b"/>
              <a:pathLst>
                <a:path w="2628900" h="278765">
                  <a:moveTo>
                    <a:pt x="2525172" y="278509"/>
                  </a:moveTo>
                  <a:lnTo>
                    <a:pt x="0" y="278509"/>
                  </a:lnTo>
                  <a:lnTo>
                    <a:pt x="0" y="0"/>
                  </a:lnTo>
                  <a:lnTo>
                    <a:pt x="2628409" y="0"/>
                  </a:lnTo>
                  <a:lnTo>
                    <a:pt x="2628409" y="177194"/>
                  </a:lnTo>
                  <a:lnTo>
                    <a:pt x="2525172" y="278509"/>
                  </a:lnTo>
                  <a:close/>
                </a:path>
              </a:pathLst>
            </a:custGeom>
            <a:solidFill>
              <a:srgbClr val="068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678" y="6498924"/>
              <a:ext cx="1788540" cy="1091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829035" y="6443950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D0D0D"/>
                </a:solidFill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4445" y="758637"/>
            <a:ext cx="11071225" cy="4629150"/>
            <a:chOff x="-4445" y="758637"/>
            <a:chExt cx="11071225" cy="4629150"/>
          </a:xfrm>
        </p:grpSpPr>
        <p:sp>
          <p:nvSpPr>
            <p:cNvPr id="7" name="object 7"/>
            <p:cNvSpPr/>
            <p:nvPr/>
          </p:nvSpPr>
          <p:spPr>
            <a:xfrm>
              <a:off x="0" y="766701"/>
              <a:ext cx="11036935" cy="2646045"/>
            </a:xfrm>
            <a:custGeom>
              <a:avLst/>
              <a:gdLst/>
              <a:ahLst/>
              <a:cxnLst/>
              <a:rect l="l" t="t" r="r" b="b"/>
              <a:pathLst>
                <a:path w="11036935" h="2646045">
                  <a:moveTo>
                    <a:pt x="0" y="2645913"/>
                  </a:moveTo>
                  <a:lnTo>
                    <a:pt x="2852796" y="2471968"/>
                  </a:lnTo>
                  <a:lnTo>
                    <a:pt x="4492580" y="2360331"/>
                  </a:lnTo>
                  <a:lnTo>
                    <a:pt x="5512587" y="2264339"/>
                  </a:lnTo>
                  <a:lnTo>
                    <a:pt x="6526614" y="2136079"/>
                  </a:lnTo>
                  <a:lnTo>
                    <a:pt x="6624663" y="2122892"/>
                  </a:lnTo>
                  <a:lnTo>
                    <a:pt x="6721170" y="2109408"/>
                  </a:lnTo>
                  <a:lnTo>
                    <a:pt x="6816149" y="2095631"/>
                  </a:lnTo>
                  <a:lnTo>
                    <a:pt x="6909614" y="2081566"/>
                  </a:lnTo>
                  <a:lnTo>
                    <a:pt x="7001578" y="2067218"/>
                  </a:lnTo>
                  <a:lnTo>
                    <a:pt x="7092057" y="2052593"/>
                  </a:lnTo>
                  <a:lnTo>
                    <a:pt x="7181062" y="2037695"/>
                  </a:lnTo>
                  <a:lnTo>
                    <a:pt x="7268609" y="2022530"/>
                  </a:lnTo>
                  <a:lnTo>
                    <a:pt x="7354711" y="2007102"/>
                  </a:lnTo>
                  <a:lnTo>
                    <a:pt x="7439381" y="1991416"/>
                  </a:lnTo>
                  <a:lnTo>
                    <a:pt x="7522634" y="1975478"/>
                  </a:lnTo>
                  <a:lnTo>
                    <a:pt x="7604483" y="1959292"/>
                  </a:lnTo>
                  <a:lnTo>
                    <a:pt x="7684942" y="1942863"/>
                  </a:lnTo>
                  <a:lnTo>
                    <a:pt x="7764025" y="1926197"/>
                  </a:lnTo>
                  <a:lnTo>
                    <a:pt x="7841746" y="1909299"/>
                  </a:lnTo>
                  <a:lnTo>
                    <a:pt x="7918119" y="1892173"/>
                  </a:lnTo>
                  <a:lnTo>
                    <a:pt x="7993156" y="1874825"/>
                  </a:lnTo>
                  <a:lnTo>
                    <a:pt x="8066873" y="1857259"/>
                  </a:lnTo>
                  <a:lnTo>
                    <a:pt x="8139283" y="1839480"/>
                  </a:lnTo>
                  <a:lnTo>
                    <a:pt x="8210400" y="1821495"/>
                  </a:lnTo>
                  <a:lnTo>
                    <a:pt x="8280237" y="1803307"/>
                  </a:lnTo>
                  <a:lnTo>
                    <a:pt x="8348808" y="1784921"/>
                  </a:lnTo>
                  <a:lnTo>
                    <a:pt x="8416127" y="1766344"/>
                  </a:lnTo>
                  <a:lnTo>
                    <a:pt x="8482209" y="1747579"/>
                  </a:lnTo>
                  <a:lnTo>
                    <a:pt x="8547066" y="1728631"/>
                  </a:lnTo>
                  <a:lnTo>
                    <a:pt x="8610712" y="1709507"/>
                  </a:lnTo>
                  <a:lnTo>
                    <a:pt x="8673162" y="1690210"/>
                  </a:lnTo>
                  <a:lnTo>
                    <a:pt x="8734429" y="1670745"/>
                  </a:lnTo>
                  <a:lnTo>
                    <a:pt x="8794527" y="1651119"/>
                  </a:lnTo>
                  <a:lnTo>
                    <a:pt x="8853470" y="1631336"/>
                  </a:lnTo>
                  <a:lnTo>
                    <a:pt x="8911271" y="1611400"/>
                  </a:lnTo>
                  <a:lnTo>
                    <a:pt x="8967944" y="1591317"/>
                  </a:lnTo>
                  <a:lnTo>
                    <a:pt x="9023504" y="1571092"/>
                  </a:lnTo>
                  <a:lnTo>
                    <a:pt x="9077963" y="1550730"/>
                  </a:lnTo>
                  <a:lnTo>
                    <a:pt x="9131336" y="1530235"/>
                  </a:lnTo>
                  <a:lnTo>
                    <a:pt x="9183637" y="1509614"/>
                  </a:lnTo>
                  <a:lnTo>
                    <a:pt x="9234879" y="1488871"/>
                  </a:lnTo>
                  <a:lnTo>
                    <a:pt x="9285076" y="1468010"/>
                  </a:lnTo>
                  <a:lnTo>
                    <a:pt x="9334242" y="1447038"/>
                  </a:lnTo>
                  <a:lnTo>
                    <a:pt x="9382390" y="1425958"/>
                  </a:lnTo>
                  <a:lnTo>
                    <a:pt x="9429536" y="1404777"/>
                  </a:lnTo>
                  <a:lnTo>
                    <a:pt x="9475691" y="1383498"/>
                  </a:lnTo>
                  <a:lnTo>
                    <a:pt x="9520871" y="1362128"/>
                  </a:lnTo>
                  <a:lnTo>
                    <a:pt x="9565088" y="1340671"/>
                  </a:lnTo>
                  <a:lnTo>
                    <a:pt x="9608357" y="1319132"/>
                  </a:lnTo>
                  <a:lnTo>
                    <a:pt x="9650692" y="1297516"/>
                  </a:lnTo>
                  <a:lnTo>
                    <a:pt x="9692106" y="1275828"/>
                  </a:lnTo>
                  <a:lnTo>
                    <a:pt x="9732613" y="1254073"/>
                  </a:lnTo>
                  <a:lnTo>
                    <a:pt x="9772227" y="1232257"/>
                  </a:lnTo>
                  <a:lnTo>
                    <a:pt x="9810962" y="1210383"/>
                  </a:lnTo>
                  <a:lnTo>
                    <a:pt x="9848831" y="1188458"/>
                  </a:lnTo>
                  <a:lnTo>
                    <a:pt x="9885849" y="1166486"/>
                  </a:lnTo>
                  <a:lnTo>
                    <a:pt x="9922028" y="1144473"/>
                  </a:lnTo>
                  <a:lnTo>
                    <a:pt x="9957384" y="1122422"/>
                  </a:lnTo>
                  <a:lnTo>
                    <a:pt x="9991929" y="1100340"/>
                  </a:lnTo>
                  <a:lnTo>
                    <a:pt x="10025678" y="1078232"/>
                  </a:lnTo>
                  <a:lnTo>
                    <a:pt x="10058644" y="1056101"/>
                  </a:lnTo>
                  <a:lnTo>
                    <a:pt x="10090841" y="1033954"/>
                  </a:lnTo>
                  <a:lnTo>
                    <a:pt x="10122283" y="1011796"/>
                  </a:lnTo>
                  <a:lnTo>
                    <a:pt x="10182957" y="967464"/>
                  </a:lnTo>
                  <a:lnTo>
                    <a:pt x="10240776" y="923145"/>
                  </a:lnTo>
                  <a:lnTo>
                    <a:pt x="10295850" y="878881"/>
                  </a:lnTo>
                  <a:lnTo>
                    <a:pt x="10348291" y="834711"/>
                  </a:lnTo>
                  <a:lnTo>
                    <a:pt x="10398208" y="790675"/>
                  </a:lnTo>
                  <a:lnTo>
                    <a:pt x="10445712" y="746813"/>
                  </a:lnTo>
                  <a:lnTo>
                    <a:pt x="10490913" y="703167"/>
                  </a:lnTo>
                  <a:lnTo>
                    <a:pt x="10533922" y="659774"/>
                  </a:lnTo>
                  <a:lnTo>
                    <a:pt x="10574848" y="616677"/>
                  </a:lnTo>
                  <a:lnTo>
                    <a:pt x="10613803" y="573915"/>
                  </a:lnTo>
                  <a:lnTo>
                    <a:pt x="10650897" y="531528"/>
                  </a:lnTo>
                  <a:lnTo>
                    <a:pt x="10686240" y="489556"/>
                  </a:lnTo>
                  <a:lnTo>
                    <a:pt x="10719942" y="448040"/>
                  </a:lnTo>
                  <a:lnTo>
                    <a:pt x="10752115" y="407020"/>
                  </a:lnTo>
                  <a:lnTo>
                    <a:pt x="10782868" y="366536"/>
                  </a:lnTo>
                  <a:lnTo>
                    <a:pt x="10812311" y="326627"/>
                  </a:lnTo>
                  <a:lnTo>
                    <a:pt x="10840556" y="287335"/>
                  </a:lnTo>
                  <a:lnTo>
                    <a:pt x="10867712" y="248699"/>
                  </a:lnTo>
                  <a:lnTo>
                    <a:pt x="10893890" y="210760"/>
                  </a:lnTo>
                  <a:lnTo>
                    <a:pt x="10919201" y="173557"/>
                  </a:lnTo>
                  <a:lnTo>
                    <a:pt x="10943754" y="137131"/>
                  </a:lnTo>
                  <a:lnTo>
                    <a:pt x="10967660" y="101522"/>
                  </a:lnTo>
                  <a:lnTo>
                    <a:pt x="10979405" y="84037"/>
                  </a:lnTo>
                  <a:lnTo>
                    <a:pt x="10991030" y="66771"/>
                  </a:lnTo>
                  <a:lnTo>
                    <a:pt x="11002549" y="49729"/>
                  </a:lnTo>
                  <a:lnTo>
                    <a:pt x="11013974" y="32916"/>
                  </a:lnTo>
                  <a:lnTo>
                    <a:pt x="11025321" y="16338"/>
                  </a:lnTo>
                  <a:lnTo>
                    <a:pt x="11036602" y="0"/>
                  </a:lnTo>
                </a:path>
              </a:pathLst>
            </a:custGeom>
            <a:ln w="8429">
              <a:solidFill>
                <a:srgbClr val="EC6C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73484" y="758639"/>
              <a:ext cx="93345" cy="49530"/>
            </a:xfrm>
            <a:custGeom>
              <a:avLst/>
              <a:gdLst/>
              <a:ahLst/>
              <a:cxnLst/>
              <a:rect l="l" t="t" r="r" b="b"/>
              <a:pathLst>
                <a:path w="93345" h="49529">
                  <a:moveTo>
                    <a:pt x="80980" y="49280"/>
                  </a:moveTo>
                  <a:lnTo>
                    <a:pt x="61294" y="10987"/>
                  </a:lnTo>
                  <a:lnTo>
                    <a:pt x="4807" y="26758"/>
                  </a:lnTo>
                  <a:lnTo>
                    <a:pt x="0" y="19187"/>
                  </a:lnTo>
                  <a:lnTo>
                    <a:pt x="68754" y="0"/>
                  </a:lnTo>
                  <a:lnTo>
                    <a:pt x="92791" y="46629"/>
                  </a:lnTo>
                  <a:lnTo>
                    <a:pt x="80980" y="49280"/>
                  </a:lnTo>
                  <a:close/>
                </a:path>
              </a:pathLst>
            </a:custGeom>
            <a:solidFill>
              <a:srgbClr val="E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150787"/>
              <a:ext cx="10493375" cy="1271270"/>
            </a:xfrm>
            <a:custGeom>
              <a:avLst/>
              <a:gdLst/>
              <a:ahLst/>
              <a:cxnLst/>
              <a:rect l="l" t="t" r="r" b="b"/>
              <a:pathLst>
                <a:path w="10493375" h="1271270">
                  <a:moveTo>
                    <a:pt x="0" y="1006288"/>
                  </a:moveTo>
                  <a:lnTo>
                    <a:pt x="4547953" y="1270695"/>
                  </a:lnTo>
                  <a:lnTo>
                    <a:pt x="7165945" y="1254531"/>
                  </a:lnTo>
                  <a:lnTo>
                    <a:pt x="8819050" y="862375"/>
                  </a:lnTo>
                  <a:lnTo>
                    <a:pt x="10492907" y="0"/>
                  </a:lnTo>
                </a:path>
              </a:pathLst>
            </a:custGeom>
            <a:ln w="8260">
              <a:solidFill>
                <a:srgbClr val="4757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27924" y="2142424"/>
              <a:ext cx="75565" cy="51435"/>
            </a:xfrm>
            <a:custGeom>
              <a:avLst/>
              <a:gdLst/>
              <a:ahLst/>
              <a:cxnLst/>
              <a:rect l="l" t="t" r="r" b="b"/>
              <a:pathLst>
                <a:path w="75565" h="51435">
                  <a:moveTo>
                    <a:pt x="65894" y="51439"/>
                  </a:moveTo>
                  <a:lnTo>
                    <a:pt x="53544" y="50428"/>
                  </a:lnTo>
                  <a:lnTo>
                    <a:pt x="61253" y="10304"/>
                  </a:lnTo>
                  <a:lnTo>
                    <a:pt x="0" y="8172"/>
                  </a:lnTo>
                  <a:lnTo>
                    <a:pt x="704" y="0"/>
                  </a:lnTo>
                  <a:lnTo>
                    <a:pt x="75261" y="2596"/>
                  </a:lnTo>
                  <a:lnTo>
                    <a:pt x="65894" y="51439"/>
                  </a:lnTo>
                  <a:close/>
                </a:path>
              </a:pathLst>
            </a:custGeom>
            <a:solidFill>
              <a:srgbClr val="4757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58637"/>
              <a:ext cx="10399504" cy="283495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4300" y="3336035"/>
              <a:ext cx="9210040" cy="2051685"/>
            </a:xfrm>
            <a:custGeom>
              <a:avLst/>
              <a:gdLst/>
              <a:ahLst/>
              <a:cxnLst/>
              <a:rect l="l" t="t" r="r" b="b"/>
              <a:pathLst>
                <a:path w="9210040" h="2051685">
                  <a:moveTo>
                    <a:pt x="2132076" y="630072"/>
                  </a:moveTo>
                  <a:lnTo>
                    <a:pt x="1066038" y="53340"/>
                  </a:lnTo>
                  <a:lnTo>
                    <a:pt x="0" y="630072"/>
                  </a:lnTo>
                  <a:lnTo>
                    <a:pt x="0" y="2051304"/>
                  </a:lnTo>
                  <a:lnTo>
                    <a:pt x="2132076" y="2051304"/>
                  </a:lnTo>
                  <a:lnTo>
                    <a:pt x="2132076" y="630072"/>
                  </a:lnTo>
                  <a:close/>
                </a:path>
                <a:path w="9210040" h="2051685">
                  <a:moveTo>
                    <a:pt x="4442460" y="603135"/>
                  </a:moveTo>
                  <a:lnTo>
                    <a:pt x="3376422" y="32004"/>
                  </a:lnTo>
                  <a:lnTo>
                    <a:pt x="2310384" y="603135"/>
                  </a:lnTo>
                  <a:lnTo>
                    <a:pt x="2310384" y="2029968"/>
                  </a:lnTo>
                  <a:lnTo>
                    <a:pt x="4442460" y="2029968"/>
                  </a:lnTo>
                  <a:lnTo>
                    <a:pt x="4442460" y="603135"/>
                  </a:lnTo>
                  <a:close/>
                </a:path>
                <a:path w="9210040" h="2051685">
                  <a:moveTo>
                    <a:pt x="6681216" y="580783"/>
                  </a:moveTo>
                  <a:lnTo>
                    <a:pt x="5615178" y="15240"/>
                  </a:lnTo>
                  <a:lnTo>
                    <a:pt x="4549140" y="580783"/>
                  </a:lnTo>
                  <a:lnTo>
                    <a:pt x="4549140" y="2013204"/>
                  </a:lnTo>
                  <a:lnTo>
                    <a:pt x="6681216" y="2013204"/>
                  </a:lnTo>
                  <a:lnTo>
                    <a:pt x="6681216" y="580783"/>
                  </a:lnTo>
                  <a:close/>
                </a:path>
                <a:path w="9210040" h="2051685">
                  <a:moveTo>
                    <a:pt x="9209532" y="559968"/>
                  </a:moveTo>
                  <a:lnTo>
                    <a:pt x="8143494" y="0"/>
                  </a:lnTo>
                  <a:lnTo>
                    <a:pt x="7077456" y="559968"/>
                  </a:lnTo>
                  <a:lnTo>
                    <a:pt x="7077456" y="1997964"/>
                  </a:lnTo>
                  <a:lnTo>
                    <a:pt x="9209532" y="1997964"/>
                  </a:lnTo>
                  <a:lnTo>
                    <a:pt x="9209532" y="559968"/>
                  </a:lnTo>
                  <a:close/>
                </a:path>
              </a:pathLst>
            </a:custGeom>
            <a:solidFill>
              <a:srgbClr val="0031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82626" y="447714"/>
            <a:ext cx="63995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>
                <a:solidFill>
                  <a:srgbClr val="003158"/>
                </a:solidFill>
              </a:rPr>
              <a:t>Vägen</a:t>
            </a:r>
            <a:r>
              <a:rPr sz="3600" u="none" spc="-30" dirty="0">
                <a:solidFill>
                  <a:srgbClr val="003158"/>
                </a:solidFill>
              </a:rPr>
              <a:t> </a:t>
            </a:r>
            <a:r>
              <a:rPr sz="3600" u="none" dirty="0">
                <a:solidFill>
                  <a:srgbClr val="003158"/>
                </a:solidFill>
              </a:rPr>
              <a:t>mot</a:t>
            </a:r>
            <a:r>
              <a:rPr sz="3600" u="none" spc="-5" dirty="0">
                <a:solidFill>
                  <a:srgbClr val="003158"/>
                </a:solidFill>
              </a:rPr>
              <a:t> </a:t>
            </a:r>
            <a:r>
              <a:rPr sz="3600" i="1" u="none" dirty="0">
                <a:solidFill>
                  <a:srgbClr val="003158"/>
                </a:solidFill>
                <a:latin typeface="Arial-BoldItalicMT"/>
                <a:cs typeface="Arial-BoldItalicMT"/>
              </a:rPr>
              <a:t>Impact</a:t>
            </a:r>
            <a:r>
              <a:rPr sz="3600" i="1" u="none" spc="-10" dirty="0">
                <a:solidFill>
                  <a:srgbClr val="003158"/>
                </a:solidFill>
                <a:latin typeface="Arial-BoldItalicMT"/>
                <a:cs typeface="Arial-BoldItalicMT"/>
              </a:rPr>
              <a:t> </a:t>
            </a:r>
            <a:r>
              <a:rPr sz="3600" u="none" spc="-10" dirty="0">
                <a:solidFill>
                  <a:srgbClr val="003158"/>
                </a:solidFill>
              </a:rPr>
              <a:t>Innovation</a:t>
            </a:r>
            <a:endParaRPr sz="3600">
              <a:latin typeface="Arial-BoldItalicMT"/>
              <a:cs typeface="Arial-BoldItalic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340" y="1204570"/>
            <a:ext cx="61931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Process</a:t>
            </a:r>
            <a:r>
              <a:rPr sz="14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med</a:t>
            </a:r>
            <a:r>
              <a:rPr sz="1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olika</a:t>
            </a:r>
            <a:r>
              <a:rPr sz="1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delar</a:t>
            </a:r>
            <a:r>
              <a:rPr sz="1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som</a:t>
            </a:r>
            <a:r>
              <a:rPr sz="1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designas</a:t>
            </a:r>
            <a:r>
              <a:rPr sz="1400" spc="-3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1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1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skapa</a:t>
            </a:r>
            <a:r>
              <a:rPr sz="1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så</a:t>
            </a:r>
            <a:r>
              <a:rPr sz="1400" spc="-2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bra</a:t>
            </a:r>
            <a:r>
              <a:rPr sz="1400" spc="-1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3158"/>
                </a:solidFill>
                <a:latin typeface="Arial"/>
                <a:cs typeface="Arial"/>
              </a:rPr>
              <a:t>förutsättningar</a:t>
            </a:r>
            <a:r>
              <a:rPr sz="14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003158"/>
                </a:solidFill>
                <a:latin typeface="Arial"/>
                <a:cs typeface="Arial"/>
              </a:rPr>
              <a:t>som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möjligt</a:t>
            </a:r>
            <a:r>
              <a:rPr sz="14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för</a:t>
            </a:r>
            <a:r>
              <a:rPr sz="14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att</a:t>
            </a:r>
            <a:r>
              <a:rPr sz="14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forma</a:t>
            </a:r>
            <a:r>
              <a:rPr sz="14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och</a:t>
            </a:r>
            <a:r>
              <a:rPr sz="1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driva</a:t>
            </a:r>
            <a:r>
              <a:rPr sz="1400" spc="-2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program</a:t>
            </a:r>
            <a:r>
              <a:rPr sz="1400" spc="-4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som</a:t>
            </a:r>
            <a:r>
              <a:rPr sz="1400" spc="-4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accelererar</a:t>
            </a:r>
            <a:r>
              <a:rPr sz="1400" spc="-65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158"/>
                </a:solidFill>
                <a:latin typeface="Arial"/>
                <a:cs typeface="Arial"/>
              </a:rPr>
              <a:t>hållbar</a:t>
            </a:r>
            <a:r>
              <a:rPr sz="1400" spc="-30" dirty="0">
                <a:solidFill>
                  <a:srgbClr val="003158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3158"/>
                </a:solidFill>
                <a:latin typeface="Arial"/>
                <a:cs typeface="Arial"/>
              </a:rPr>
              <a:t>omställning.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2150" y="4009819"/>
            <a:ext cx="1494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Förberedelseprojekt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50819" y="3966537"/>
            <a:ext cx="1061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6220" marR="5080" indent="-224154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Mobiliserings- process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29453" y="3940629"/>
            <a:ext cx="716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Utlysning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02008" y="4223158"/>
            <a:ext cx="20364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Internationell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koppling</a:t>
            </a:r>
            <a:endParaRPr sz="1200">
              <a:latin typeface="Arial"/>
              <a:cs typeface="Arial"/>
            </a:endParaRPr>
          </a:p>
          <a:p>
            <a:pPr marL="184785" marR="5080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Formativ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utvärdering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och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uppföljning</a:t>
            </a:r>
            <a:endParaRPr sz="1200">
              <a:latin typeface="Arial"/>
              <a:cs typeface="Arial"/>
            </a:endParaRPr>
          </a:p>
          <a:p>
            <a:pPr marL="184785" marR="50609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Samverkan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mellan myndigheter</a:t>
            </a:r>
            <a:endParaRPr sz="12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2107" y="5440679"/>
            <a:ext cx="6693534" cy="914400"/>
          </a:xfrm>
          <a:custGeom>
            <a:avLst/>
            <a:gdLst/>
            <a:ahLst/>
            <a:cxnLst/>
            <a:rect l="l" t="t" r="r" b="b"/>
            <a:pathLst>
              <a:path w="6693534" h="914400">
                <a:moveTo>
                  <a:pt x="6693408" y="0"/>
                </a:moveTo>
                <a:lnTo>
                  <a:pt x="0" y="0"/>
                </a:lnTo>
                <a:lnTo>
                  <a:pt x="0" y="914400"/>
                </a:lnTo>
                <a:lnTo>
                  <a:pt x="6693408" y="914400"/>
                </a:lnTo>
                <a:lnTo>
                  <a:pt x="6693408" y="0"/>
                </a:lnTo>
                <a:close/>
              </a:path>
            </a:pathLst>
          </a:custGeom>
          <a:solidFill>
            <a:srgbClr val="068F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10519" y="5758487"/>
            <a:ext cx="54781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Uppbyggnad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av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individuella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inom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438131" y="3328415"/>
            <a:ext cx="2112645" cy="2005964"/>
          </a:xfrm>
          <a:custGeom>
            <a:avLst/>
            <a:gdLst/>
            <a:ahLst/>
            <a:cxnLst/>
            <a:rect l="l" t="t" r="r" b="b"/>
            <a:pathLst>
              <a:path w="2112645" h="2005964">
                <a:moveTo>
                  <a:pt x="1056132" y="0"/>
                </a:moveTo>
                <a:lnTo>
                  <a:pt x="0" y="562101"/>
                </a:lnTo>
                <a:lnTo>
                  <a:pt x="0" y="2005583"/>
                </a:lnTo>
                <a:lnTo>
                  <a:pt x="2112264" y="2005583"/>
                </a:lnTo>
                <a:lnTo>
                  <a:pt x="2112264" y="562101"/>
                </a:lnTo>
                <a:lnTo>
                  <a:pt x="1056132" y="0"/>
                </a:lnTo>
                <a:close/>
              </a:path>
            </a:pathLst>
          </a:custGeom>
          <a:solidFill>
            <a:srgbClr val="0031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91756" y="5440679"/>
            <a:ext cx="4406265" cy="914400"/>
          </a:xfrm>
          <a:prstGeom prst="rect">
            <a:avLst/>
          </a:prstGeom>
          <a:solidFill>
            <a:srgbClr val="068FB8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99994" y="3774799"/>
            <a:ext cx="9969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Utökad verktygslåda, regulatoriska sandlådor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86206" y="3723592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Stödjande funktioner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9B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Eg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2845"/>
      </a:accent1>
      <a:accent2>
        <a:srgbClr val="9EBF41"/>
      </a:accent2>
      <a:accent3>
        <a:srgbClr val="BF4D41"/>
      </a:accent3>
      <a:accent4>
        <a:srgbClr val="BF4189"/>
      </a:accent4>
      <a:accent5>
        <a:srgbClr val="D98D9F"/>
      </a:accent5>
      <a:accent6>
        <a:srgbClr val="808080"/>
      </a:accent6>
      <a:hlink>
        <a:srgbClr val="C52C4E"/>
      </a:hlink>
      <a:folHlink>
        <a:srgbClr val="41BF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ife ppt MALL 2021" id="{76043F12-E5F6-C14B-A793-BE9136FB0000}" vid="{81EB749A-7660-E74C-88C9-B1181208FA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5819</TotalTime>
  <Words>861</Words>
  <Application>Microsoft Office PowerPoint</Application>
  <PresentationFormat>Bredbild</PresentationFormat>
  <Paragraphs>164</Paragraphs>
  <Slides>22</Slides>
  <Notes>0</Notes>
  <HiddenSlides>8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Arial-BoldItalicMT</vt:lpstr>
      <vt:lpstr>Calibri</vt:lpstr>
      <vt:lpstr>Times New Roman</vt:lpstr>
      <vt:lpstr>Wingdings</vt:lpstr>
      <vt:lpstr>Office Theme</vt:lpstr>
      <vt:lpstr>Office-tema</vt:lpstr>
      <vt:lpstr>Framtidens SIP:ar – vad är detta och vikten av bred samverkan mellan lärosäten och det omgivande samhället</vt:lpstr>
      <vt:lpstr>Swelife – nationellt, strategiskt innovationsprogram för life science och hälsa</vt:lpstr>
      <vt:lpstr>Bilder från Vinnova, Formas och Energimyndigheten</vt:lpstr>
      <vt:lpstr>Impact Innovation Nästa generations strategiska innovationsprogram</vt:lpstr>
      <vt:lpstr>Målsättning</vt:lpstr>
      <vt:lpstr>Programmets riktning</vt:lpstr>
      <vt:lpstr>PowerPoint-presentation</vt:lpstr>
      <vt:lpstr>Ett utvecklat angreppssätt</vt:lpstr>
      <vt:lpstr>Vägen mot Impact Innovation</vt:lpstr>
      <vt:lpstr>Missions</vt:lpstr>
      <vt:lpstr>Vad händer nu?</vt:lpstr>
      <vt:lpstr>Impact Innovation Utlysning förberedelseprojekt</vt:lpstr>
      <vt:lpstr>Vad vill vi åstadkomma?</vt:lpstr>
      <vt:lpstr>Vem kan söka?</vt:lpstr>
      <vt:lpstr>Hur mycket?</vt:lpstr>
      <vt:lpstr>Tidsplan</vt:lpstr>
      <vt:lpstr>Mobiliseringsprocess- arena för aktörsinvolvering där nätverk skapas, idéer växer och lärande sker</vt:lpstr>
      <vt:lpstr>Vad förväntas av ett projektförslag?</vt:lpstr>
      <vt:lpstr>Vad menar vi med systeminnovation?</vt:lpstr>
      <vt:lpstr>Vad menar vi med global konkurrenskraft?</vt:lpstr>
      <vt:lpstr>Kommer det komma fler möjligheter?</vt:lpstr>
      <vt:lpstr>Besök utlysningswebben!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Hampus Brynolf</dc:creator>
  <cp:lastModifiedBy>Ulla Boström Hjorth</cp:lastModifiedBy>
  <cp:revision>3</cp:revision>
  <dcterms:created xsi:type="dcterms:W3CDTF">2022-10-21T10:33:34Z</dcterms:created>
  <dcterms:modified xsi:type="dcterms:W3CDTF">2022-10-25T11:55:45Z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0x0101001CA212A2331DDD4DB7AB10D040D802B7</vt:lpwstr>
  </property>
  <property fmtid="{D5CDD505-2E9C-101B-9397-08002B2CF9AE}" pid="3" name="Created">
    <vt:filetime>2022-09-02T00:00:00Z</vt:filetime>
  </property>
  <property fmtid="{D5CDD505-2E9C-101B-9397-08002B2CF9AE}" pid="4" name="Creator">
    <vt:lpwstr>Acrobat PDFMaker 22 för PowerPoint</vt:lpwstr>
  </property>
  <property fmtid="{D5CDD505-2E9C-101B-9397-08002B2CF9AE}" pid="5" name="LastSaved">
    <vt:filetime>2022-10-21T00:00:00Z</vt:filetime>
  </property>
  <property fmtid="{D5CDD505-2E9C-101B-9397-08002B2CF9AE}" pid="6" name="Producer">
    <vt:lpwstr>Adobe PDF Library 22.2.223</vt:lpwstr>
  </property>
</Properties>
</file>